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73" r:id="rId2"/>
  </p:sldMasterIdLst>
  <p:notesMasterIdLst>
    <p:notesMasterId r:id="rId89"/>
  </p:notesMasterIdLst>
  <p:sldIdLst>
    <p:sldId id="256" r:id="rId3"/>
    <p:sldId id="259" r:id="rId4"/>
    <p:sldId id="260"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53" r:id="rId8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57C7D0-3535-4062-A2F8-13AD41F88958}" v="46" dt="2021-01-07T06:07:46.832"/>
  </p1510:revLst>
</p1510:revInfo>
</file>

<file path=ppt/tableStyles.xml><?xml version="1.0" encoding="utf-8"?>
<a:tblStyleLst xmlns:a="http://schemas.openxmlformats.org/drawingml/2006/main" def="{B06CC0DB-94E2-4931-81B7-8A885D92F39E}">
  <a:tblStyle styleId="{B06CC0DB-94E2-4931-81B7-8A885D92F39E}" styleName="Table_0">
    <a:wholeTbl>
      <a:tcTxStyle b="off" i="off">
        <a:font>
          <a:latin typeface="Rockwell"/>
          <a:ea typeface="Rockwell"/>
          <a:cs typeface="Rockwell"/>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9E9E9"/>
          </a:solidFill>
        </a:fill>
      </a:tcStyle>
    </a:wholeTbl>
    <a:band1H>
      <a:tcTxStyle b="off" i="off"/>
      <a:tcStyle>
        <a:tcBdr/>
        <a:fill>
          <a:solidFill>
            <a:srgbClr val="D0D0D0"/>
          </a:solidFill>
        </a:fill>
      </a:tcStyle>
    </a:band1H>
    <a:band2H>
      <a:tcTxStyle b="off" i="off"/>
      <a:tcStyle>
        <a:tcBdr/>
      </a:tcStyle>
    </a:band2H>
    <a:band1V>
      <a:tcTxStyle b="off" i="off"/>
      <a:tcStyle>
        <a:tcBdr/>
        <a:fill>
          <a:solidFill>
            <a:srgbClr val="D0D0D0"/>
          </a:solidFill>
        </a:fill>
      </a:tcStyle>
    </a:band1V>
    <a:band2V>
      <a:tcTxStyle b="off" i="off"/>
      <a:tcStyle>
        <a:tcBdr/>
      </a:tcStyle>
    </a:band2V>
    <a:lastCol>
      <a:tcTxStyle b="on" i="off">
        <a:font>
          <a:latin typeface="Rockwell"/>
          <a:ea typeface="Rockwell"/>
          <a:cs typeface="Rockwell"/>
        </a:font>
        <a:srgbClr val="FFFFFF"/>
      </a:tcTxStyle>
      <a:tcStyle>
        <a:tcBdr/>
        <a:fill>
          <a:solidFill>
            <a:srgbClr val="5A5A59"/>
          </a:solidFill>
        </a:fill>
      </a:tcStyle>
    </a:lastCol>
    <a:firstCol>
      <a:tcTxStyle b="on" i="off">
        <a:font>
          <a:latin typeface="Rockwell"/>
          <a:ea typeface="Rockwell"/>
          <a:cs typeface="Rockwell"/>
        </a:font>
        <a:srgbClr val="FFFFFF"/>
      </a:tcTxStyle>
      <a:tcStyle>
        <a:tcBdr/>
        <a:fill>
          <a:solidFill>
            <a:srgbClr val="5A5A59"/>
          </a:solidFill>
        </a:fill>
      </a:tcStyle>
    </a:firstCol>
    <a:lastRow>
      <a:tcTxStyle b="on" i="off">
        <a:font>
          <a:latin typeface="Rockwell"/>
          <a:ea typeface="Rockwell"/>
          <a:cs typeface="Rockwell"/>
        </a:font>
        <a:srgbClr val="FFFFFF"/>
      </a:tcTxStyle>
      <a:tcStyle>
        <a:tcBdr>
          <a:top>
            <a:ln w="38100" cap="flat" cmpd="sng">
              <a:solidFill>
                <a:srgbClr val="FFFFFF"/>
              </a:solidFill>
              <a:prstDash val="solid"/>
              <a:round/>
              <a:headEnd type="none" w="sm" len="sm"/>
              <a:tailEnd type="none" w="sm" len="sm"/>
            </a:ln>
          </a:top>
        </a:tcBdr>
        <a:fill>
          <a:solidFill>
            <a:srgbClr val="5A5A59"/>
          </a:solidFill>
        </a:fill>
      </a:tcStyle>
    </a:lastRow>
    <a:seCell>
      <a:tcTxStyle b="off" i="off"/>
      <a:tcStyle>
        <a:tcBdr/>
      </a:tcStyle>
    </a:seCell>
    <a:swCell>
      <a:tcTxStyle b="off" i="off"/>
      <a:tcStyle>
        <a:tcBdr/>
      </a:tcStyle>
    </a:swCell>
    <a:firstRow>
      <a:tcTxStyle b="on" i="off">
        <a:font>
          <a:latin typeface="Rockwell"/>
          <a:ea typeface="Rockwell"/>
          <a:cs typeface="Rockwell"/>
        </a:font>
        <a:srgbClr val="FFFFFF"/>
      </a:tcTxStyle>
      <a:tcStyle>
        <a:tcBdr>
          <a:bottom>
            <a:ln w="38100" cap="flat" cmpd="sng">
              <a:solidFill>
                <a:srgbClr val="FFFFFF"/>
              </a:solidFill>
              <a:prstDash val="solid"/>
              <a:round/>
              <a:headEnd type="none" w="sm" len="sm"/>
              <a:tailEnd type="none" w="sm" len="sm"/>
            </a:ln>
          </a:bottom>
        </a:tcBdr>
        <a:fill>
          <a:solidFill>
            <a:srgbClr val="5A5A59"/>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learn.upgrad.com/v/course/439/session/39521/segment/211850"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learn.upgrad.com/v/course/439/session/39521/segment/211851"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96d7c4cae9_0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96d7c4ca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96d7c4cae9_2_16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g96d7c4cae9_2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96d7c4cae9_2_17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6" name="Google Shape;236;g96d7c4cae9_2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96d7c4cae9_2_18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g96d7c4cae9_2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96d7c4cae9_2_19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g96d7c4cae9_2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96d7c4cae9_2_20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g96d7c4cae9_2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96d7c4cae9_2_21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0" name="Google Shape;280;g96d7c4cae9_2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96d7c4cae9_2_22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1" name="Google Shape;291;g96d7c4cae9_2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6d7c4cae9_2_22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0" name="Google Shape;300;g96d7c4cae9_2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96d7c4cae9_2_23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 name="Google Shape;310;g96d7c4cae9_2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96d7c4cae9_2_25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4" name="Google Shape;324;g96d7c4cae9_2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96d7c4cae9_2_7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 name="Google Shape;131;g96d7c4cae9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96d7c4cae9_2_26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4" name="Google Shape;334;g96d7c4cae9_2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96d7c4cae9_2_26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4" name="Google Shape;344;g96d7c4cae9_2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96d7c4cae9_2_27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4" name="Google Shape;354;g96d7c4cae9_2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96d7c4cae9_2_28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4" name="Google Shape;364;g96d7c4cae9_2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96d7c4cae9_2_29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g96d7c4cae9_2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96d7c4cae9_2_30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6" name="Google Shape;386;g96d7c4cae9_2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96d7c4cae9_2_31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6" name="Google Shape;396;g96d7c4cae9_2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96d7c4cae9_2_32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7" name="Google Shape;407;g96d7c4cae9_2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96d7c4cae9_2_33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8" name="Google Shape;418;g96d7c4cae9_2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6d7c4cae9_2_34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8" name="Google Shape;428;g96d7c4cae9_2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96d7c4cae9_2_8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g96d7c4cae9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96d7c4cae9_2_35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8" name="Google Shape;438;g96d7c4cae9_2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96d7c4cae9_2_36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https://learn.upgrad.com/v/course/439/session/39521/segment/211850</a:t>
            </a:r>
            <a:endParaRPr/>
          </a:p>
          <a:p>
            <a:pPr marL="0" lvl="0" indent="0" algn="l" rtl="0">
              <a:lnSpc>
                <a:spcPct val="100000"/>
              </a:lnSpc>
              <a:spcBef>
                <a:spcPts val="0"/>
              </a:spcBef>
              <a:spcAft>
                <a:spcPts val="0"/>
              </a:spcAft>
              <a:buSzPts val="1100"/>
              <a:buNone/>
            </a:pPr>
            <a:r>
              <a:rPr lang="en"/>
              <a:t>Another example of method overloading can be shown</a:t>
            </a:r>
            <a:endParaRPr/>
          </a:p>
        </p:txBody>
      </p:sp>
      <p:sp>
        <p:nvSpPr>
          <p:cNvPr id="448" name="Google Shape;448;g96d7c4cae9_2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96d7c4cae9_2_37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8" name="Google Shape;458;g96d7c4cae9_2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96d7c4cae9_2_38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8" name="Google Shape;468;g96d7c4cae9_2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96d7c4cae9_2_39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9" name="Google Shape;479;g96d7c4cae9_2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96d7c4cae9_2_40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0" name="Google Shape;490;g96d7c4cae9_2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96d7c4cae9_2_41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1" name="Google Shape;501;g96d7c4cae9_2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96d7c4cae9_2_41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0" name="Google Shape;510;g96d7c4cae9_2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96d7c4cae9_2_42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1" name="Google Shape;521;g96d7c4cae9_2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96d7c4cae9_2_43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2" name="Google Shape;532;g96d7c4cae9_2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6d7c4cae9_2_10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3" name="Google Shape;163;g96d7c4cae9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96d7c4cae9_2_44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https://learn.upgrad.com/v/course/439/session/39521/segment/211851</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Difference between compile time and run time can be shown.</a:t>
            </a:r>
            <a:endParaRPr/>
          </a:p>
        </p:txBody>
      </p:sp>
      <p:sp>
        <p:nvSpPr>
          <p:cNvPr id="543" name="Google Shape;543;g96d7c4cae9_2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96d7c4cae9_2_45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2" name="Google Shape;552;g96d7c4cae9_2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96d7c4cae9_2_46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3" name="Google Shape;563;g96d7c4cae9_2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96d7c4cae9_2_47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4" name="Google Shape;574;g96d7c4cae9_2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96d7c4cae9_2_48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5" name="Google Shape;585;g96d7c4cae9_2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96d7c4cae9_2_49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6" name="Google Shape;596;g96d7c4cae9_2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96d7c4cae9_2_50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7" name="Google Shape;607;g96d7c4cae9_2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96d7c4cae9_2_51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8" name="Google Shape;618;g96d7c4cae9_2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96d7c4cae9_2_52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9" name="Google Shape;629;g96d7c4cae9_2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96d7c4cae9_2_53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0" name="Google Shape;640;g96d7c4cae9_2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96d7c4cae9_2_11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3" name="Google Shape;173;g96d7c4cae9_2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96d7c4cae9_2_54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1" name="Google Shape;651;g96d7c4cae9_2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96d7c4cae9_2_55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2" name="Google Shape;662;g96d7c4cae9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96d7c4cae9_2_56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4" name="Google Shape;674;g96d7c4cae9_2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96d7c4cae9_2_57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5" name="Google Shape;685;g96d7c4cae9_2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96d7c4cae9_2_58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95" name="Google Shape;695;g96d7c4cae9_2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96d7c4cae9_2_59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5" name="Google Shape;705;g96d7c4cae9_2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96d7c4cae9_2_60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6" name="Google Shape;716;g96d7c4cae9_2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96d7c4cae9_2_61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27" name="Google Shape;727;g96d7c4cae9_2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96d7c4cae9_2_62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9" name="Google Shape;739;g96d7c4cae9_2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96d7c4cae9_2_63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0" name="Google Shape;750;g96d7c4cae9_2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6d7c4cae9_2_12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 name="Google Shape;183;g96d7c4cae9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96d7c4cae9_2_64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1" name="Google Shape;761;g96d7c4cae9_2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96d7c4cae9_2_65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2" name="Google Shape;772;g96d7c4cae9_2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96d7c4cae9_2_66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83" name="Google Shape;783;g96d7c4cae9_2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96d7c4cae9_2_67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3" name="Google Shape;793;g96d7c4cae9_2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96d7c4cae9_2_68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4" name="Google Shape;804;g96d7c4cae9_2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96d7c4cae9_2_69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5" name="Google Shape;815;g96d7c4cae9_2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96d7c4cae9_2_70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5" name="Google Shape;825;g96d7c4cae9_2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96d7c4cae9_2_71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6" name="Google Shape;836;g96d7c4cae9_2_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96d7c4cae9_2_72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6" name="Google Shape;846;g96d7c4cae9_2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96d7c4cae9_2_73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7" name="Google Shape;857;g96d7c4cae9_2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6d7c4cae9_2_1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 name="Google Shape;193;g96d7c4cae9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96d7c4cae9_2_74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8" name="Google Shape;868;g96d7c4cae9_2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96d7c4cae9_2_75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8" name="Google Shape;878;g96d7c4cae9_2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96d7c4cae9_2_76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89" name="Google Shape;889;g96d7c4cae9_2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96d7c4cae9_2_77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9" name="Google Shape;899;g96d7c4cae9_2_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96d7c4cae9_2_78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9" name="Google Shape;909;g96d7c4cae9_2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96d7c4cae9_2_79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0" name="Google Shape;920;g96d7c4cae9_2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96d7c4cae9_2_80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31" name="Google Shape;931;g96d7c4cae9_2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96d7c4cae9_2_81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1" name="Google Shape;941;g96d7c4cae9_2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96d7c4cae9_2_82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3" name="Google Shape;953;g96d7c4cae9_2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96d7c4cae9_2_83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4" name="Google Shape;964;g96d7c4cae9_2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96d7c4cae9_2_14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4" name="Google Shape;204;g96d7c4cae9_2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96d7c4cae9_2_84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5" name="Google Shape;975;g96d7c4cae9_2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96d7c4cae9_2_85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86" name="Google Shape;986;g96d7c4cae9_2_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96d7c4cae9_2_86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7" name="Google Shape;997;g96d7c4cae9_2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96d7c4cae9_2_87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0" name="Google Shape;1010;g96d7c4cae9_2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96d7c4cae9_2_88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0" name="Google Shape;1020;g96d7c4cae9_2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96d7c4cae9_2_89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0" name="Google Shape;1030;g96d7c4cae9_2_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96d7c4cae9_2_97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1" name="Google Shape;1121;g96d7c4cae9_2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96d7c4cae9_2_15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g96d7c4cae9_2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54"/>
        <p:cNvGrpSpPr/>
        <p:nvPr/>
      </p:nvGrpSpPr>
      <p:grpSpPr>
        <a:xfrm>
          <a:off x="0" y="0"/>
          <a:ext cx="0" cy="0"/>
          <a:chOff x="0" y="0"/>
          <a:chExt cx="0" cy="0"/>
        </a:xfrm>
      </p:grpSpPr>
      <p:sp>
        <p:nvSpPr>
          <p:cNvPr id="55" name="Google Shape;55;p14"/>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14"/>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14"/>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628060" y="2614667"/>
            <a:ext cx="7887900" cy="635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800"/>
              <a:buNone/>
              <a:defRPr sz="4000" b="0" i="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15"/>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1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15"/>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3"/>
        <p:cNvGrpSpPr/>
        <p:nvPr/>
      </p:nvGrpSpPr>
      <p:grpSpPr>
        <a:xfrm>
          <a:off x="0" y="0"/>
          <a:ext cx="0" cy="0"/>
          <a:chOff x="0" y="0"/>
          <a:chExt cx="0" cy="0"/>
        </a:xfrm>
      </p:grpSpPr>
      <p:sp>
        <p:nvSpPr>
          <p:cNvPr id="64" name="Google Shape;64;p1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5" name="Google Shape;65;p1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6" name="Google Shape;6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3" name="Google Shape;73;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6" name="Google Shape;76;p1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7" name="Google Shape;77;p1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8" name="Google Shape;78;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1" name="Google Shape;8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4" name="Google Shape;84;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2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2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2" name="Google Shape;92;p2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3" name="Google Shape;93;p2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2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97" name="Google Shape;9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sp>
        <p:nvSpPr>
          <p:cNvPr id="99" name="Google Shape;99;p2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0" name="Google Shape;100;p2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01" name="Google Shape;101;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4.png"/></Relationships>
</file>

<file path=ppt/slides/_rels/slide8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7"/>
          <p:cNvSpPr/>
          <p:nvPr/>
        </p:nvSpPr>
        <p:spPr>
          <a:xfrm>
            <a:off x="628648" y="546098"/>
            <a:ext cx="3259800" cy="4034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9" name="Google Shape;109;p27"/>
          <p:cNvSpPr txBox="1"/>
          <p:nvPr/>
        </p:nvSpPr>
        <p:spPr>
          <a:xfrm>
            <a:off x="1057272" y="1288764"/>
            <a:ext cx="1700400" cy="217200"/>
          </a:xfrm>
          <a:prstGeom prst="rect">
            <a:avLst/>
          </a:prstGeom>
          <a:noFill/>
          <a:ln>
            <a:noFill/>
          </a:ln>
        </p:spPr>
        <p:txBody>
          <a:bodyPr spcFirstLastPara="1" wrap="square" lIns="0" tIns="0" rIns="0" bIns="0" anchor="t" anchorCtr="0">
            <a:noAutofit/>
          </a:bodyPr>
          <a:lstStyle/>
          <a:p>
            <a:pPr marL="0" marR="0" lvl="0" indent="0" algn="l" rtl="0">
              <a:lnSpc>
                <a:spcPct val="112142"/>
              </a:lnSpc>
              <a:spcBef>
                <a:spcPts val="0"/>
              </a:spcBef>
              <a:spcAft>
                <a:spcPts val="0"/>
              </a:spcAft>
              <a:buClr>
                <a:srgbClr val="000000"/>
              </a:buClr>
              <a:buSzPts val="1400"/>
              <a:buFont typeface="Arial"/>
              <a:buNone/>
            </a:pPr>
            <a:r>
              <a:rPr lang="en" sz="1400" b="0" i="0" u="none" strike="noStrike" cap="none">
                <a:solidFill>
                  <a:srgbClr val="FFFFFF"/>
                </a:solidFill>
                <a:latin typeface="Trebuchet MS"/>
                <a:ea typeface="Trebuchet MS"/>
                <a:cs typeface="Trebuchet MS"/>
                <a:sym typeface="Trebuchet MS"/>
              </a:rPr>
              <a:t>EditEdit MasterMaster  texttext stylesstyles</a:t>
            </a:r>
            <a:endParaRPr sz="1400" b="0" i="0" u="none" strike="noStrike" cap="none">
              <a:solidFill>
                <a:srgbClr val="000000"/>
              </a:solidFill>
              <a:latin typeface="Trebuchet MS"/>
              <a:ea typeface="Trebuchet MS"/>
              <a:cs typeface="Trebuchet MS"/>
              <a:sym typeface="Trebuchet MS"/>
            </a:endParaRPr>
          </a:p>
        </p:txBody>
      </p:sp>
      <p:sp>
        <p:nvSpPr>
          <p:cNvPr id="110" name="Google Shape;110;p27"/>
          <p:cNvSpPr/>
          <p:nvPr/>
        </p:nvSpPr>
        <p:spPr>
          <a:xfrm>
            <a:off x="0" y="0"/>
            <a:ext cx="9144000" cy="51435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1" name="Google Shape;111;p27"/>
          <p:cNvSpPr/>
          <p:nvPr/>
        </p:nvSpPr>
        <p:spPr>
          <a:xfrm>
            <a:off x="635171" y="0"/>
            <a:ext cx="3259800" cy="40419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2" name="Google Shape;112;p27"/>
          <p:cNvSpPr txBox="1"/>
          <p:nvPr/>
        </p:nvSpPr>
        <p:spPr>
          <a:xfrm>
            <a:off x="781050" y="427275"/>
            <a:ext cx="3107400" cy="2554200"/>
          </a:xfrm>
          <a:prstGeom prst="rect">
            <a:avLst/>
          </a:prstGeom>
          <a:noFill/>
          <a:ln>
            <a:noFill/>
          </a:ln>
        </p:spPr>
        <p:txBody>
          <a:bodyPr spcFirstLastPara="1" wrap="square" lIns="0" tIns="113025" rIns="0" bIns="0" anchor="t" anchorCtr="0">
            <a:noAutofit/>
          </a:bodyPr>
          <a:lstStyle/>
          <a:p>
            <a:pPr marL="0" marR="0" lvl="0" indent="0" algn="l" rtl="0">
              <a:lnSpc>
                <a:spcPct val="100000"/>
              </a:lnSpc>
              <a:spcBef>
                <a:spcPts val="765"/>
              </a:spcBef>
              <a:spcAft>
                <a:spcPts val="0"/>
              </a:spcAft>
              <a:buClr>
                <a:srgbClr val="000000"/>
              </a:buClr>
              <a:buSzPts val="1800"/>
              <a:buFont typeface="Arial"/>
              <a:buNone/>
            </a:pPr>
            <a:r>
              <a:rPr lang="en" sz="1800" b="1" i="0" u="none" strike="noStrike" cap="none">
                <a:solidFill>
                  <a:srgbClr val="FFFFFF"/>
                </a:solidFill>
                <a:latin typeface="Arial"/>
                <a:ea typeface="Arial"/>
                <a:cs typeface="Arial"/>
                <a:sym typeface="Arial"/>
              </a:rPr>
              <a:t>Module Name - Inheritance &amp; Polymorphism </a:t>
            </a:r>
            <a:endParaRPr sz="1800" b="1" i="0" u="none" strike="noStrike" cap="none">
              <a:solidFill>
                <a:srgbClr val="FFFFFF"/>
              </a:solidFill>
              <a:latin typeface="Arial"/>
              <a:ea typeface="Arial"/>
              <a:cs typeface="Arial"/>
              <a:sym typeface="Arial"/>
            </a:endParaRPr>
          </a:p>
          <a:p>
            <a:pPr marL="0" marR="0" lvl="0" indent="0" algn="l" rtl="0">
              <a:lnSpc>
                <a:spcPct val="100000"/>
              </a:lnSpc>
              <a:spcBef>
                <a:spcPts val="765"/>
              </a:spcBef>
              <a:spcAft>
                <a:spcPts val="0"/>
              </a:spcAft>
              <a:buClr>
                <a:srgbClr val="000000"/>
              </a:buClr>
              <a:buSzPts val="1800"/>
              <a:buFont typeface="Arial"/>
              <a:buNone/>
            </a:pPr>
            <a:r>
              <a:rPr lang="en" sz="1800" b="1" i="0" u="none" strike="noStrike" cap="none">
                <a:solidFill>
                  <a:srgbClr val="FFFFFF"/>
                </a:solidFill>
                <a:latin typeface="Arial"/>
                <a:ea typeface="Arial"/>
                <a:cs typeface="Arial"/>
                <a:sym typeface="Arial"/>
              </a:rPr>
              <a:t>Class - Day </a:t>
            </a:r>
            <a:r>
              <a:rPr lang="en" sz="1800" b="1">
                <a:solidFill>
                  <a:srgbClr val="FFFFFF"/>
                </a:solidFill>
              </a:rPr>
              <a:t>4</a:t>
            </a:r>
            <a:endParaRPr sz="1800" b="1" i="0" u="none" strike="noStrike" cap="none">
              <a:solidFill>
                <a:srgbClr val="FFFFFF"/>
              </a:solidFill>
              <a:latin typeface="Arial"/>
              <a:ea typeface="Arial"/>
              <a:cs typeface="Arial"/>
              <a:sym typeface="Arial"/>
            </a:endParaRPr>
          </a:p>
          <a:p>
            <a:pPr marL="0" marR="0" lvl="0" indent="0" algn="l" rtl="0">
              <a:lnSpc>
                <a:spcPct val="100000"/>
              </a:lnSpc>
              <a:spcBef>
                <a:spcPts val="765"/>
              </a:spcBef>
              <a:spcAft>
                <a:spcPts val="0"/>
              </a:spcAft>
              <a:buClr>
                <a:srgbClr val="000000"/>
              </a:buClr>
              <a:buSzPts val="1800"/>
              <a:buFont typeface="Arial"/>
              <a:buNone/>
            </a:pPr>
            <a:r>
              <a:rPr lang="en" sz="1800" b="1" i="0" u="none" strike="noStrike" cap="none">
                <a:solidFill>
                  <a:srgbClr val="FFFFFF"/>
                </a:solidFill>
                <a:latin typeface="Arial"/>
                <a:ea typeface="Arial"/>
                <a:cs typeface="Arial"/>
                <a:sym typeface="Arial"/>
              </a:rPr>
              <a:t>Topic Name- Polymorphism </a:t>
            </a:r>
            <a:endParaRPr sz="1800" b="1" i="0" u="none" strike="noStrike" cap="none">
              <a:solidFill>
                <a:srgbClr val="FFFFFF"/>
              </a:solidFill>
              <a:latin typeface="Times New Roman"/>
              <a:ea typeface="Times New Roman"/>
              <a:cs typeface="Times New Roman"/>
              <a:sym typeface="Times New Roman"/>
            </a:endParaRPr>
          </a:p>
        </p:txBody>
      </p:sp>
      <p:sp>
        <p:nvSpPr>
          <p:cNvPr id="113" name="Google Shape;113;p27"/>
          <p:cNvSpPr/>
          <p:nvPr/>
        </p:nvSpPr>
        <p:spPr>
          <a:xfrm>
            <a:off x="7929284" y="210064"/>
            <a:ext cx="813600" cy="2172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
        <p:cNvGrpSpPr/>
        <p:nvPr/>
      </p:nvGrpSpPr>
      <p:grpSpPr>
        <a:xfrm>
          <a:off x="0" y="0"/>
          <a:ext cx="0" cy="0"/>
          <a:chOff x="0" y="0"/>
          <a:chExt cx="0" cy="0"/>
        </a:xfrm>
      </p:grpSpPr>
      <p:sp>
        <p:nvSpPr>
          <p:cNvPr id="227" name="Google Shape;227;p40"/>
          <p:cNvSpPr txBox="1"/>
          <p:nvPr/>
        </p:nvSpPr>
        <p:spPr>
          <a:xfrm>
            <a:off x="352700" y="76492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Here, Siddharth and Hari are two research students.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They have their own attributes specific to the research student as in both of them have researchArea parameter and hari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being a phd student has thesisTitle parameter as well.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28" name="Google Shape;228;p4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9" name="Google Shape;229;p4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0" name="Google Shape;230;p4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31" name="Google Shape;231;p4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32" name="Google Shape;232;p40"/>
          <p:cNvSpPr txBox="1"/>
          <p:nvPr/>
        </p:nvSpPr>
        <p:spPr>
          <a:xfrm>
            <a:off x="507300" y="14350"/>
            <a:ext cx="71046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Method Overriding: Introduction Example</a:t>
            </a:r>
            <a:endParaRPr sz="3000" b="1" i="0" u="none" strike="noStrike" cap="none">
              <a:solidFill>
                <a:srgbClr val="FFFFFF"/>
              </a:solidFill>
              <a:latin typeface="Calibri"/>
              <a:ea typeface="Calibri"/>
              <a:cs typeface="Calibri"/>
              <a:sym typeface="Calibri"/>
            </a:endParaRPr>
          </a:p>
        </p:txBody>
      </p:sp>
      <p:pic>
        <p:nvPicPr>
          <p:cNvPr id="233" name="Google Shape;233;p40"/>
          <p:cNvPicPr preferRelativeResize="0"/>
          <p:nvPr/>
        </p:nvPicPr>
        <p:blipFill rotWithShape="1">
          <a:blip r:embed="rId3">
            <a:alphaModFix/>
          </a:blip>
          <a:srcRect/>
          <a:stretch/>
        </p:blipFill>
        <p:spPr>
          <a:xfrm>
            <a:off x="152400" y="3457950"/>
            <a:ext cx="8839200" cy="1022410"/>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7"/>
        <p:cNvGrpSpPr/>
        <p:nvPr/>
      </p:nvGrpSpPr>
      <p:grpSpPr>
        <a:xfrm>
          <a:off x="0" y="0"/>
          <a:ext cx="0" cy="0"/>
          <a:chOff x="0" y="0"/>
          <a:chExt cx="0" cy="0"/>
        </a:xfrm>
      </p:grpSpPr>
      <p:sp>
        <p:nvSpPr>
          <p:cNvPr id="238" name="Google Shape;238;p4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9" name="Google Shape;239;p41"/>
          <p:cNvSpPr txBox="1"/>
          <p:nvPr/>
        </p:nvSpPr>
        <p:spPr>
          <a:xfrm>
            <a:off x="507300" y="11443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However, these attributes are not being printed when you are printing the details using objects for Siddharth and Hari.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So, is it possible to have specific versions of</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 getDetails() method implemented for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 ResearchStudent class and the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PhdStudent class?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Well, yes.</a:t>
            </a:r>
            <a:endParaRPr sz="2400" b="0" i="0" u="none" strike="noStrike" cap="none">
              <a:solidFill>
                <a:schemeClr val="dk1"/>
              </a:solidFill>
              <a:latin typeface="Calibri"/>
              <a:ea typeface="Calibri"/>
              <a:cs typeface="Calibri"/>
              <a:sym typeface="Calibri"/>
            </a:endParaRPr>
          </a:p>
        </p:txBody>
      </p:sp>
      <p:sp>
        <p:nvSpPr>
          <p:cNvPr id="240" name="Google Shape;240;p4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1" name="Google Shape;241;p4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42" name="Google Shape;242;p4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243" name="Google Shape;243;p41" descr="Projection of programming code on Indian software developer"/>
          <p:cNvPicPr preferRelativeResize="0"/>
          <p:nvPr/>
        </p:nvPicPr>
        <p:blipFill rotWithShape="1">
          <a:blip r:embed="rId3">
            <a:alphaModFix/>
          </a:blip>
          <a:srcRect/>
          <a:stretch/>
        </p:blipFill>
        <p:spPr>
          <a:xfrm>
            <a:off x="6002525" y="2240215"/>
            <a:ext cx="2947301" cy="2063110"/>
          </a:xfrm>
          <a:prstGeom prst="rect">
            <a:avLst/>
          </a:prstGeom>
          <a:noFill/>
          <a:ln>
            <a:noFill/>
          </a:ln>
        </p:spPr>
      </p:pic>
      <p:sp>
        <p:nvSpPr>
          <p:cNvPr id="244" name="Google Shape;244;p41"/>
          <p:cNvSpPr txBox="1"/>
          <p:nvPr/>
        </p:nvSpPr>
        <p:spPr>
          <a:xfrm>
            <a:off x="507300" y="14350"/>
            <a:ext cx="71046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Method Overriding: Introduction Example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8"/>
        <p:cNvGrpSpPr/>
        <p:nvPr/>
      </p:nvGrpSpPr>
      <p:grpSpPr>
        <a:xfrm>
          <a:off x="0" y="0"/>
          <a:ext cx="0" cy="0"/>
          <a:chOff x="0" y="0"/>
          <a:chExt cx="0" cy="0"/>
        </a:xfrm>
      </p:grpSpPr>
      <p:sp>
        <p:nvSpPr>
          <p:cNvPr id="249" name="Google Shape;249;p42"/>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Let us see how you can implement a specific implementation of getDetails() method in the ResearchStudent class.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You’ll be defining another getDetails() method in the ResearchStudent class. You’ll be using the super keyword to implement all the properties and attributes of the super class getDetails() method inside this getDetails() method. </a:t>
            </a:r>
            <a:endParaRPr sz="2400" b="0" i="0" u="none" strike="noStrike" cap="none">
              <a:solidFill>
                <a:srgbClr val="000000"/>
              </a:solidFill>
              <a:latin typeface="Calibri"/>
              <a:ea typeface="Calibri"/>
              <a:cs typeface="Calibri"/>
              <a:sym typeface="Calibri"/>
            </a:endParaRPr>
          </a:p>
        </p:txBody>
      </p:sp>
      <p:sp>
        <p:nvSpPr>
          <p:cNvPr id="250" name="Google Shape;250;p4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1" name="Google Shape;251;p4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2" name="Google Shape;252;p4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53" name="Google Shape;253;p4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254" name="Google Shape;254;p42"/>
          <p:cNvPicPr preferRelativeResize="0"/>
          <p:nvPr/>
        </p:nvPicPr>
        <p:blipFill rotWithShape="1">
          <a:blip r:embed="rId3">
            <a:alphaModFix/>
          </a:blip>
          <a:srcRect l="13961" t="55906" r="35889" b="31704"/>
          <a:stretch/>
        </p:blipFill>
        <p:spPr>
          <a:xfrm>
            <a:off x="1276575" y="1961001"/>
            <a:ext cx="6603626" cy="917149"/>
          </a:xfrm>
          <a:prstGeom prst="rect">
            <a:avLst/>
          </a:prstGeom>
          <a:noFill/>
          <a:ln w="38100" cap="flat" cmpd="sng">
            <a:solidFill>
              <a:srgbClr val="0000FF"/>
            </a:solidFill>
            <a:prstDash val="solid"/>
            <a:round/>
            <a:headEnd type="none" w="sm" len="sm"/>
            <a:tailEnd type="none" w="sm" len="sm"/>
          </a:ln>
        </p:spPr>
      </p:pic>
      <p:sp>
        <p:nvSpPr>
          <p:cNvPr id="255" name="Google Shape;255;p42"/>
          <p:cNvSpPr txBox="1"/>
          <p:nvPr/>
        </p:nvSpPr>
        <p:spPr>
          <a:xfrm>
            <a:off x="507300" y="14350"/>
            <a:ext cx="71046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Method Overriding: Introduction Example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9"/>
        <p:cNvGrpSpPr/>
        <p:nvPr/>
      </p:nvGrpSpPr>
      <p:grpSpPr>
        <a:xfrm>
          <a:off x="0" y="0"/>
          <a:ext cx="0" cy="0"/>
          <a:chOff x="0" y="0"/>
          <a:chExt cx="0" cy="0"/>
        </a:xfrm>
      </p:grpSpPr>
      <p:sp>
        <p:nvSpPr>
          <p:cNvPr id="260" name="Google Shape;260;p43"/>
          <p:cNvSpPr txBox="1"/>
          <p:nvPr/>
        </p:nvSpPr>
        <p:spPr>
          <a:xfrm>
            <a:off x="507300" y="10681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So, now this getDetails() is a method which is different from the getDetails() method in the Student class.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Now, what will happen when you’ll run the code?</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You’ll observe that when you execute the code,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Research Area also gets printed for the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Research Student. </a:t>
            </a:r>
            <a:endParaRPr sz="2400" b="0" i="0" u="none" strike="noStrike" cap="none">
              <a:solidFill>
                <a:srgbClr val="000000"/>
              </a:solidFill>
              <a:latin typeface="Calibri"/>
              <a:ea typeface="Calibri"/>
              <a:cs typeface="Calibri"/>
              <a:sym typeface="Calibri"/>
            </a:endParaRPr>
          </a:p>
        </p:txBody>
      </p:sp>
      <p:sp>
        <p:nvSpPr>
          <p:cNvPr id="261" name="Google Shape;261;p4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2" name="Google Shape;262;p4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3" name="Google Shape;263;p4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64" name="Google Shape;264;p4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265" name="Google Shape;265;p43" descr="Execution icon line symbol. Isolated vector illustration of  icon sign concept for your web site mobile app logo UI design."/>
          <p:cNvPicPr preferRelativeResize="0"/>
          <p:nvPr/>
        </p:nvPicPr>
        <p:blipFill rotWithShape="1">
          <a:blip r:embed="rId3">
            <a:alphaModFix/>
          </a:blip>
          <a:srcRect/>
          <a:stretch/>
        </p:blipFill>
        <p:spPr>
          <a:xfrm>
            <a:off x="6886175" y="2007825"/>
            <a:ext cx="1968000" cy="2119375"/>
          </a:xfrm>
          <a:prstGeom prst="rect">
            <a:avLst/>
          </a:prstGeom>
          <a:noFill/>
          <a:ln>
            <a:noFill/>
          </a:ln>
        </p:spPr>
      </p:pic>
      <p:sp>
        <p:nvSpPr>
          <p:cNvPr id="266" name="Google Shape;266;p43"/>
          <p:cNvSpPr txBox="1"/>
          <p:nvPr/>
        </p:nvSpPr>
        <p:spPr>
          <a:xfrm>
            <a:off x="507300" y="14350"/>
            <a:ext cx="71046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Method Overriding: Introduction Example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0"/>
        <p:cNvGrpSpPr/>
        <p:nvPr/>
      </p:nvGrpSpPr>
      <p:grpSpPr>
        <a:xfrm>
          <a:off x="0" y="0"/>
          <a:ext cx="0" cy="0"/>
          <a:chOff x="0" y="0"/>
          <a:chExt cx="0" cy="0"/>
        </a:xfrm>
      </p:grpSpPr>
      <p:sp>
        <p:nvSpPr>
          <p:cNvPr id="271" name="Google Shape;271;p4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2" name="Google Shape;272;p44"/>
          <p:cNvSpPr txBox="1"/>
          <p:nvPr/>
        </p:nvSpPr>
        <p:spPr>
          <a:xfrm>
            <a:off x="507300" y="839575"/>
            <a:ext cx="82551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This means that you ended up executing specific implementation of the getDetails() method in the ResearchStudent class and not the getDetails() method in the Student class.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This will happen when you’ll call the getDetails method using s2 object as s2 is an object of the ResearchStudent class and that’s why the getDetails() method present in the ResearchStudent class will be called.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73" name="Google Shape;273;p4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4" name="Google Shape;274;p4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75" name="Google Shape;275;p4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276" name="Google Shape;276;p44"/>
          <p:cNvPicPr preferRelativeResize="0"/>
          <p:nvPr/>
        </p:nvPicPr>
        <p:blipFill rotWithShape="1">
          <a:blip r:embed="rId3">
            <a:alphaModFix/>
          </a:blip>
          <a:srcRect l="14640" t="57834" r="31412" b="33485"/>
          <a:stretch/>
        </p:blipFill>
        <p:spPr>
          <a:xfrm>
            <a:off x="982542" y="2479026"/>
            <a:ext cx="7041409" cy="636900"/>
          </a:xfrm>
          <a:prstGeom prst="rect">
            <a:avLst/>
          </a:prstGeom>
          <a:noFill/>
          <a:ln w="38100" cap="flat" cmpd="sng">
            <a:solidFill>
              <a:srgbClr val="0000FF"/>
            </a:solidFill>
            <a:prstDash val="solid"/>
            <a:round/>
            <a:headEnd type="none" w="sm" len="sm"/>
            <a:tailEnd type="none" w="sm" len="sm"/>
          </a:ln>
        </p:spPr>
      </p:pic>
      <p:sp>
        <p:nvSpPr>
          <p:cNvPr id="277" name="Google Shape;277;p44"/>
          <p:cNvSpPr txBox="1"/>
          <p:nvPr/>
        </p:nvSpPr>
        <p:spPr>
          <a:xfrm>
            <a:off x="507300" y="14350"/>
            <a:ext cx="71046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Method Overriding: Introduction Example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1"/>
        <p:cNvGrpSpPr/>
        <p:nvPr/>
      </p:nvGrpSpPr>
      <p:grpSpPr>
        <a:xfrm>
          <a:off x="0" y="0"/>
          <a:ext cx="0" cy="0"/>
          <a:chOff x="0" y="0"/>
          <a:chExt cx="0" cy="0"/>
        </a:xfrm>
      </p:grpSpPr>
      <p:sp>
        <p:nvSpPr>
          <p:cNvPr id="282" name="Google Shape;282;p4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3" name="Google Shape;283;p45"/>
          <p:cNvSpPr txBox="1"/>
          <p:nvPr/>
        </p:nvSpPr>
        <p:spPr>
          <a:xfrm>
            <a:off x="507300" y="11443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How did you succeed in invoking the getDetails() method of the ResearchStudent class when earlier you were invoking the getDetails() method of the Student class?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Well, this was possible because of the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phenomena known as </a:t>
            </a:r>
            <a:r>
              <a:rPr lang="en" sz="2400" b="0" i="0" u="none" strike="noStrike" cap="none">
                <a:solidFill>
                  <a:srgbClr val="000000"/>
                </a:solidFill>
                <a:highlight>
                  <a:srgbClr val="FFFF00"/>
                </a:highlight>
                <a:latin typeface="Calibri"/>
                <a:ea typeface="Calibri"/>
                <a:cs typeface="Calibri"/>
                <a:sym typeface="Calibri"/>
              </a:rPr>
              <a:t>Method Overriding</a:t>
            </a:r>
            <a:r>
              <a:rPr lang="en" sz="2400" b="0" i="0" u="none" strike="noStrike" cap="none">
                <a:solidFill>
                  <a:srgbClr val="000000"/>
                </a:solidFill>
                <a:latin typeface="Calibri"/>
                <a:ea typeface="Calibri"/>
                <a:cs typeface="Calibri"/>
                <a:sym typeface="Calibri"/>
              </a:rPr>
              <a:t>.</a:t>
            </a:r>
            <a:endParaRPr sz="2400" b="0" i="0" u="none" strike="noStrike" cap="none">
              <a:solidFill>
                <a:srgbClr val="000000"/>
              </a:solidFill>
              <a:latin typeface="Calibri"/>
              <a:ea typeface="Calibri"/>
              <a:cs typeface="Calibri"/>
              <a:sym typeface="Calibri"/>
            </a:endParaRPr>
          </a:p>
        </p:txBody>
      </p:sp>
      <p:sp>
        <p:nvSpPr>
          <p:cNvPr id="284" name="Google Shape;284;p4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5" name="Google Shape;285;p4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86" name="Google Shape;286;p4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287" name="Google Shape;287;p45" descr="&#10;Business people characters working together on project. Teamwork and partnership concept.  Flat isometric vector illustration isolated on white background."/>
          <p:cNvPicPr preferRelativeResize="0"/>
          <p:nvPr/>
        </p:nvPicPr>
        <p:blipFill rotWithShape="1">
          <a:blip r:embed="rId3">
            <a:alphaModFix/>
          </a:blip>
          <a:srcRect/>
          <a:stretch/>
        </p:blipFill>
        <p:spPr>
          <a:xfrm>
            <a:off x="6149375" y="2289225"/>
            <a:ext cx="2726100" cy="2362625"/>
          </a:xfrm>
          <a:prstGeom prst="rect">
            <a:avLst/>
          </a:prstGeom>
          <a:noFill/>
          <a:ln>
            <a:noFill/>
          </a:ln>
        </p:spPr>
      </p:pic>
      <p:sp>
        <p:nvSpPr>
          <p:cNvPr id="288" name="Google Shape;288;p45"/>
          <p:cNvSpPr txBox="1"/>
          <p:nvPr/>
        </p:nvSpPr>
        <p:spPr>
          <a:xfrm>
            <a:off x="507300" y="14350"/>
            <a:ext cx="71046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Method Overriding: Introduction Example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2"/>
        <p:cNvGrpSpPr/>
        <p:nvPr/>
      </p:nvGrpSpPr>
      <p:grpSpPr>
        <a:xfrm>
          <a:off x="0" y="0"/>
          <a:ext cx="0" cy="0"/>
          <a:chOff x="0" y="0"/>
          <a:chExt cx="0" cy="0"/>
        </a:xfrm>
      </p:grpSpPr>
      <p:sp>
        <p:nvSpPr>
          <p:cNvPr id="293" name="Google Shape;293;p4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4" name="Google Shape;294;p4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5" name="Google Shape;295;p4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96" name="Google Shape;296;p4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Method Overriding</a:t>
            </a:r>
            <a:endParaRPr sz="3000" b="1" i="0" u="none" strike="noStrike" cap="none">
              <a:solidFill>
                <a:srgbClr val="FFFFFF"/>
              </a:solidFill>
              <a:latin typeface="Calibri"/>
              <a:ea typeface="Calibri"/>
              <a:cs typeface="Calibri"/>
              <a:sym typeface="Calibri"/>
            </a:endParaRPr>
          </a:p>
        </p:txBody>
      </p:sp>
      <p:sp>
        <p:nvSpPr>
          <p:cNvPr id="297" name="Google Shape;297;p46"/>
          <p:cNvSpPr txBox="1"/>
          <p:nvPr/>
        </p:nvSpPr>
        <p:spPr>
          <a:xfrm>
            <a:off x="507300" y="8395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2400" b="1" i="0" u="sng" strike="noStrike" cap="none">
                <a:solidFill>
                  <a:srgbClr val="000000"/>
                </a:solidFill>
                <a:latin typeface="Calibri"/>
                <a:ea typeface="Calibri"/>
                <a:cs typeface="Calibri"/>
                <a:sym typeface="Calibri"/>
              </a:rPr>
              <a:t>Method Overriding</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Defining two or more methods with the same name and same signature.</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One version of a method in a superclass and the other version in a subclass.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By default, whenever a call to the overridden method is made, the subclass version of the method is invoked.</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1"/>
        <p:cNvGrpSpPr/>
        <p:nvPr/>
      </p:nvGrpSpPr>
      <p:grpSpPr>
        <a:xfrm>
          <a:off x="0" y="0"/>
          <a:ext cx="0" cy="0"/>
          <a:chOff x="0" y="0"/>
          <a:chExt cx="0" cy="0"/>
        </a:xfrm>
      </p:grpSpPr>
      <p:sp>
        <p:nvSpPr>
          <p:cNvPr id="302" name="Google Shape;302;p4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3" name="Google Shape;303;p47"/>
          <p:cNvSpPr txBox="1"/>
          <p:nvPr/>
        </p:nvSpPr>
        <p:spPr>
          <a:xfrm>
            <a:off x="583500" y="11443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Note</a:t>
            </a:r>
            <a:r>
              <a:rPr lang="en" sz="2400" b="1" i="0" u="none" strike="noStrike" cap="none">
                <a:solidFill>
                  <a:srgbClr val="000000"/>
                </a:solidFill>
                <a:latin typeface="Calibri"/>
                <a:ea typeface="Calibri"/>
                <a:cs typeface="Calibri"/>
                <a:sym typeface="Calibri"/>
              </a:rPr>
              <a:t>:</a:t>
            </a:r>
            <a:r>
              <a:rPr lang="en" sz="2400" b="0" i="0" u="none" strike="noStrike" cap="none">
                <a:solidFill>
                  <a:srgbClr val="000000"/>
                </a:solidFill>
                <a:latin typeface="Calibri"/>
                <a:ea typeface="Calibri"/>
                <a:cs typeface="Calibri"/>
                <a:sym typeface="Calibri"/>
              </a:rPr>
              <a:t> Whenever a call to the overridden method is made, it is the subclass version of the method that is invoked and not the superclass version.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To call the superclass version of the overridden method, use the ‘super’ keyword along with the method name super.methodName();.</a:t>
            </a:r>
            <a:endParaRPr sz="2400" b="0" i="0" u="none" strike="noStrike" cap="none">
              <a:solidFill>
                <a:srgbClr val="000000"/>
              </a:solidFill>
              <a:latin typeface="Calibri"/>
              <a:ea typeface="Calibri"/>
              <a:cs typeface="Calibri"/>
              <a:sym typeface="Calibri"/>
            </a:endParaRPr>
          </a:p>
        </p:txBody>
      </p:sp>
      <p:sp>
        <p:nvSpPr>
          <p:cNvPr id="304" name="Google Shape;304;p4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5" name="Google Shape;305;p4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06" name="Google Shape;306;p4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07" name="Google Shape;307;p4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Method Overriding</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1"/>
        <p:cNvGrpSpPr/>
        <p:nvPr/>
      </p:nvGrpSpPr>
      <p:grpSpPr>
        <a:xfrm>
          <a:off x="0" y="0"/>
          <a:ext cx="0" cy="0"/>
          <a:chOff x="0" y="0"/>
          <a:chExt cx="0" cy="0"/>
        </a:xfrm>
      </p:grpSpPr>
      <p:sp>
        <p:nvSpPr>
          <p:cNvPr id="312" name="Google Shape;312;p4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3" name="Google Shape;313;p48"/>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14" name="Google Shape;314;p4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5" name="Google Shape;315;p4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16" name="Google Shape;316;p4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317" name="Google Shape;317;p48"/>
          <p:cNvPicPr preferRelativeResize="0"/>
          <p:nvPr/>
        </p:nvPicPr>
        <p:blipFill rotWithShape="1">
          <a:blip r:embed="rId3">
            <a:alphaModFix/>
          </a:blip>
          <a:srcRect l="11684" t="30221" r="44208" b="61479"/>
          <a:stretch/>
        </p:blipFill>
        <p:spPr>
          <a:xfrm>
            <a:off x="1068050" y="1278850"/>
            <a:ext cx="7143825" cy="755501"/>
          </a:xfrm>
          <a:prstGeom prst="rect">
            <a:avLst/>
          </a:prstGeom>
          <a:noFill/>
          <a:ln w="38100" cap="flat" cmpd="sng">
            <a:solidFill>
              <a:srgbClr val="0000FF"/>
            </a:solidFill>
            <a:prstDash val="solid"/>
            <a:round/>
            <a:headEnd type="none" w="sm" len="sm"/>
            <a:tailEnd type="none" w="sm" len="sm"/>
          </a:ln>
        </p:spPr>
      </p:pic>
      <p:sp>
        <p:nvSpPr>
          <p:cNvPr id="318" name="Google Shape;318;p48"/>
          <p:cNvSpPr txBox="1"/>
          <p:nvPr/>
        </p:nvSpPr>
        <p:spPr>
          <a:xfrm>
            <a:off x="1096150" y="2234475"/>
            <a:ext cx="7096800" cy="33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4C1130"/>
                </a:solidFill>
                <a:latin typeface="Arial"/>
                <a:ea typeface="Arial"/>
                <a:cs typeface="Arial"/>
                <a:sym typeface="Arial"/>
              </a:rPr>
              <a:t>getDetails() method for Student Class</a:t>
            </a:r>
            <a:endParaRPr sz="2200" b="1" i="0" u="none" strike="noStrike" cap="none">
              <a:solidFill>
                <a:srgbClr val="4C1130"/>
              </a:solidFill>
              <a:latin typeface="Arial"/>
              <a:ea typeface="Arial"/>
              <a:cs typeface="Arial"/>
              <a:sym typeface="Arial"/>
            </a:endParaRPr>
          </a:p>
        </p:txBody>
      </p:sp>
      <p:pic>
        <p:nvPicPr>
          <p:cNvPr id="319" name="Google Shape;319;p48"/>
          <p:cNvPicPr preferRelativeResize="0"/>
          <p:nvPr/>
        </p:nvPicPr>
        <p:blipFill rotWithShape="1">
          <a:blip r:embed="rId4">
            <a:alphaModFix/>
          </a:blip>
          <a:srcRect l="12348" t="33452" r="43373" b="56433"/>
          <a:stretch/>
        </p:blipFill>
        <p:spPr>
          <a:xfrm>
            <a:off x="1172198" y="3231200"/>
            <a:ext cx="7020752" cy="901680"/>
          </a:xfrm>
          <a:prstGeom prst="rect">
            <a:avLst/>
          </a:prstGeom>
          <a:noFill/>
          <a:ln w="38100" cap="flat" cmpd="sng">
            <a:solidFill>
              <a:srgbClr val="0000FF"/>
            </a:solidFill>
            <a:prstDash val="solid"/>
            <a:round/>
            <a:headEnd type="none" w="sm" len="sm"/>
            <a:tailEnd type="none" w="sm" len="sm"/>
          </a:ln>
        </p:spPr>
      </p:pic>
      <p:sp>
        <p:nvSpPr>
          <p:cNvPr id="320" name="Google Shape;320;p48"/>
          <p:cNvSpPr txBox="1"/>
          <p:nvPr/>
        </p:nvSpPr>
        <p:spPr>
          <a:xfrm>
            <a:off x="1096150" y="4368075"/>
            <a:ext cx="7096800" cy="33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4C1130"/>
                </a:solidFill>
                <a:latin typeface="Arial"/>
                <a:ea typeface="Arial"/>
                <a:cs typeface="Arial"/>
                <a:sym typeface="Arial"/>
              </a:rPr>
              <a:t>getDetails() method for ResearchStudent Class</a:t>
            </a:r>
            <a:endParaRPr sz="2200" b="1" i="0" u="none" strike="noStrike" cap="none">
              <a:solidFill>
                <a:srgbClr val="4C1130"/>
              </a:solidFill>
              <a:latin typeface="Arial"/>
              <a:ea typeface="Arial"/>
              <a:cs typeface="Arial"/>
              <a:sym typeface="Arial"/>
            </a:endParaRPr>
          </a:p>
        </p:txBody>
      </p:sp>
      <p:sp>
        <p:nvSpPr>
          <p:cNvPr id="321" name="Google Shape;321;p4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Method Overriding</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5"/>
        <p:cNvGrpSpPr/>
        <p:nvPr/>
      </p:nvGrpSpPr>
      <p:grpSpPr>
        <a:xfrm>
          <a:off x="0" y="0"/>
          <a:ext cx="0" cy="0"/>
          <a:chOff x="0" y="0"/>
          <a:chExt cx="0" cy="0"/>
        </a:xfrm>
      </p:grpSpPr>
      <p:sp>
        <p:nvSpPr>
          <p:cNvPr id="326" name="Google Shape;326;p49"/>
          <p:cNvSpPr txBox="1"/>
          <p:nvPr/>
        </p:nvSpPr>
        <p:spPr>
          <a:xfrm>
            <a:off x="507300" y="10681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Considerations while overriding a method:</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The method name, the return type, and the argument list of the overriding method in the subclass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should match the method of the superclass.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The access modifier of the method in the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subclass cannot be more restrictive than the one in the superclass. </a:t>
            </a:r>
            <a:endParaRPr sz="2400" b="0" i="0" u="none" strike="noStrike" cap="none">
              <a:solidFill>
                <a:srgbClr val="000000"/>
              </a:solidFill>
              <a:latin typeface="Calibri"/>
              <a:ea typeface="Calibri"/>
              <a:cs typeface="Calibri"/>
              <a:sym typeface="Calibri"/>
            </a:endParaRPr>
          </a:p>
        </p:txBody>
      </p:sp>
      <p:sp>
        <p:nvSpPr>
          <p:cNvPr id="327" name="Google Shape;327;p4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8" name="Google Shape;328;p4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9" name="Google Shape;329;p4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30" name="Google Shape;330;p4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Method Overriding: Considerations</a:t>
            </a:r>
            <a:endParaRPr sz="3000" b="1" i="0" u="none" strike="noStrike" cap="none">
              <a:solidFill>
                <a:srgbClr val="FFFFFF"/>
              </a:solidFill>
              <a:latin typeface="Calibri"/>
              <a:ea typeface="Calibri"/>
              <a:cs typeface="Calibri"/>
              <a:sym typeface="Calibri"/>
            </a:endParaRPr>
          </a:p>
        </p:txBody>
      </p:sp>
      <p:pic>
        <p:nvPicPr>
          <p:cNvPr id="331" name="Google Shape;331;p49" descr="Text sign showing Things To Consider. Conceptual photo list to check or do it Shopping Schedule Time table Clips symbol idea script notice board text capital cardboard design."/>
          <p:cNvPicPr preferRelativeResize="0"/>
          <p:nvPr/>
        </p:nvPicPr>
        <p:blipFill rotWithShape="1">
          <a:blip r:embed="rId3">
            <a:alphaModFix/>
          </a:blip>
          <a:srcRect/>
          <a:stretch/>
        </p:blipFill>
        <p:spPr>
          <a:xfrm>
            <a:off x="6678400" y="2414975"/>
            <a:ext cx="2385500" cy="1712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
        <p:cNvGrpSpPr/>
        <p:nvPr/>
      </p:nvGrpSpPr>
      <p:grpSpPr>
        <a:xfrm>
          <a:off x="0" y="0"/>
          <a:ext cx="0" cy="0"/>
          <a:chOff x="0" y="0"/>
          <a:chExt cx="0" cy="0"/>
        </a:xfrm>
      </p:grpSpPr>
      <p:sp>
        <p:nvSpPr>
          <p:cNvPr id="133" name="Google Shape;133;p3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4" name="Google Shape;134;p3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5" name="Google Shape;135;p3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dirty="0">
                <a:solidFill>
                  <a:srgbClr val="FFFFFF"/>
                </a:solidFill>
                <a:latin typeface="Calibri"/>
                <a:ea typeface="Calibri"/>
                <a:cs typeface="Calibri"/>
                <a:sym typeface="Calibri"/>
              </a:rPr>
              <a:t>Today’s Agenda</a:t>
            </a:r>
            <a:endParaRPr sz="3000" b="1" i="0" u="none" strike="noStrike" cap="none" dirty="0">
              <a:solidFill>
                <a:srgbClr val="FFFFFF"/>
              </a:solidFill>
              <a:latin typeface="Calibri"/>
              <a:ea typeface="Calibri"/>
              <a:cs typeface="Calibri"/>
              <a:sym typeface="Calibri"/>
            </a:endParaRPr>
          </a:p>
        </p:txBody>
      </p:sp>
      <p:sp>
        <p:nvSpPr>
          <p:cNvPr id="136" name="Google Shape;136;p30"/>
          <p:cNvSpPr txBox="1"/>
          <p:nvPr/>
        </p:nvSpPr>
        <p:spPr>
          <a:xfrm>
            <a:off x="648925" y="704457"/>
            <a:ext cx="8014500" cy="4268716"/>
          </a:xfrm>
          <a:prstGeom prst="rect">
            <a:avLst/>
          </a:prstGeom>
          <a:noFill/>
          <a:ln>
            <a:noFill/>
          </a:ln>
        </p:spPr>
        <p:txBody>
          <a:bodyPr spcFirstLastPara="1" wrap="square" lIns="91425" tIns="91425" rIns="91425" bIns="91425" anchor="t" anchorCtr="0">
            <a:noAutofit/>
          </a:bodyPr>
          <a:lstStyle/>
          <a:p>
            <a:pPr marL="76200" marR="0" lvl="0" algn="l" rtl="0">
              <a:lnSpc>
                <a:spcPct val="150000"/>
              </a:lnSpc>
              <a:spcBef>
                <a:spcPts val="0"/>
              </a:spcBef>
              <a:spcAft>
                <a:spcPts val="0"/>
              </a:spcAft>
              <a:buClr>
                <a:srgbClr val="000000"/>
              </a:buClr>
              <a:buSzPts val="2400"/>
            </a:pPr>
            <a:endParaRPr lang="en" sz="2400" b="0" i="0" u="none" strike="noStrike" cap="none" dirty="0">
              <a:solidFill>
                <a:srgbClr val="000000"/>
              </a:solidFill>
              <a:latin typeface="Calibri"/>
              <a:ea typeface="Calibri"/>
              <a:cs typeface="Calibri"/>
            </a:endParaRPr>
          </a:p>
          <a:p>
            <a:pPr marL="457200" lvl="0" indent="-381000" algn="l" rtl="0">
              <a:lnSpc>
                <a:spcPct val="150000"/>
              </a:lnSpc>
              <a:spcBef>
                <a:spcPts val="0"/>
              </a:spcBef>
              <a:spcAft>
                <a:spcPts val="0"/>
              </a:spcAft>
              <a:buClr>
                <a:schemeClr val="dk1"/>
              </a:buClr>
              <a:buSzPts val="2400"/>
              <a:buFont typeface="Calibri"/>
              <a:buChar char="●"/>
            </a:pPr>
            <a:r>
              <a:rPr lang="en" sz="2400" dirty="0">
                <a:solidFill>
                  <a:schemeClr val="dk1"/>
                </a:solidFill>
                <a:latin typeface="Calibri"/>
                <a:ea typeface="Calibri"/>
                <a:cs typeface="Calibri"/>
                <a:sym typeface="Calibri"/>
              </a:rPr>
              <a:t>Introduction to Polymorphism </a:t>
            </a:r>
            <a:endParaRPr sz="2400" dirty="0">
              <a:solidFill>
                <a:schemeClr val="dk1"/>
              </a:solidFill>
              <a:latin typeface="Calibri"/>
              <a:ea typeface="Calibri"/>
              <a:cs typeface="Calibri"/>
              <a:sym typeface="Calibri"/>
            </a:endParaRPr>
          </a:p>
          <a:p>
            <a:pPr marL="457200" lvl="0" indent="-381000" algn="l" rtl="0">
              <a:lnSpc>
                <a:spcPct val="150000"/>
              </a:lnSpc>
              <a:spcBef>
                <a:spcPts val="0"/>
              </a:spcBef>
              <a:spcAft>
                <a:spcPts val="0"/>
              </a:spcAft>
              <a:buClr>
                <a:schemeClr val="dk1"/>
              </a:buClr>
              <a:buSzPts val="2400"/>
              <a:buFont typeface="Calibri"/>
              <a:buChar char="●"/>
            </a:pPr>
            <a:r>
              <a:rPr lang="en" sz="2400" dirty="0">
                <a:solidFill>
                  <a:schemeClr val="dk1"/>
                </a:solidFill>
                <a:latin typeface="Calibri"/>
                <a:ea typeface="Calibri"/>
                <a:cs typeface="Calibri"/>
                <a:sym typeface="Calibri"/>
              </a:rPr>
              <a:t>Types of Polymorphism</a:t>
            </a:r>
            <a:endParaRPr sz="2400" dirty="0">
              <a:solidFill>
                <a:schemeClr val="dk1"/>
              </a:solidFill>
              <a:latin typeface="Calibri"/>
              <a:ea typeface="Calibri"/>
              <a:cs typeface="Calibri"/>
              <a:sym typeface="Calibri"/>
            </a:endParaRPr>
          </a:p>
          <a:p>
            <a:pPr marL="457200" indent="-381000">
              <a:lnSpc>
                <a:spcPct val="150000"/>
              </a:lnSpc>
              <a:buSzPts val="2400"/>
              <a:buFont typeface="Calibri"/>
              <a:buChar char="●"/>
            </a:pPr>
            <a:r>
              <a:rPr lang="en" sz="2400" dirty="0">
                <a:solidFill>
                  <a:schemeClr val="dk1"/>
                </a:solidFill>
                <a:latin typeface="Calibri"/>
                <a:ea typeface="Calibri"/>
                <a:cs typeface="Calibri"/>
              </a:rPr>
              <a:t>Introduction to Dynamic Polymorphism</a:t>
            </a:r>
          </a:p>
          <a:p>
            <a:pPr marL="457200" indent="-381000">
              <a:lnSpc>
                <a:spcPct val="150000"/>
              </a:lnSpc>
              <a:buSzPts val="2400"/>
              <a:buFont typeface="Calibri"/>
              <a:buChar char="●"/>
            </a:pPr>
            <a:r>
              <a:rPr lang="en" sz="2400" dirty="0">
                <a:latin typeface="Calibri"/>
                <a:ea typeface="Calibri"/>
                <a:cs typeface="Calibri"/>
              </a:rPr>
              <a:t>Characteristics of Dynamic Polymorphism</a:t>
            </a:r>
            <a:endParaRPr lang="en" sz="2400" dirty="0">
              <a:solidFill>
                <a:schemeClr val="dk1"/>
              </a:solidFill>
              <a:latin typeface="Calibri"/>
              <a:ea typeface="Calibri"/>
              <a:cs typeface="Calibri"/>
            </a:endParaRPr>
          </a:p>
          <a:p>
            <a:pPr marL="457200" marR="0" lvl="0" indent="0" algn="l" rtl="0">
              <a:spcBef>
                <a:spcPts val="0"/>
              </a:spcBef>
              <a:spcAft>
                <a:spcPts val="0"/>
              </a:spcAft>
              <a:buClr>
                <a:srgbClr val="000000"/>
              </a:buClr>
              <a:buFont typeface="Arial"/>
              <a:buNone/>
            </a:pPr>
            <a:endParaRPr sz="2400" b="0" i="0" u="none" strike="noStrike" cap="none">
              <a:solidFill>
                <a:srgbClr val="000000"/>
              </a:solidFill>
              <a:latin typeface="Calibri"/>
              <a:ea typeface="Calibri"/>
              <a:cs typeface="Calibri"/>
            </a:endParaRPr>
          </a:p>
          <a:p>
            <a:pPr>
              <a:lnSpc>
                <a:spcPct val="200000"/>
              </a:lnSpc>
              <a:buSzPts val="2400"/>
            </a:pPr>
            <a:endParaRPr lang="en-US" sz="2400">
              <a:latin typeface="Calibri"/>
              <a:ea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5"/>
        <p:cNvGrpSpPr/>
        <p:nvPr/>
      </p:nvGrpSpPr>
      <p:grpSpPr>
        <a:xfrm>
          <a:off x="0" y="0"/>
          <a:ext cx="0" cy="0"/>
          <a:chOff x="0" y="0"/>
          <a:chExt cx="0" cy="0"/>
        </a:xfrm>
      </p:grpSpPr>
      <p:sp>
        <p:nvSpPr>
          <p:cNvPr id="336" name="Google Shape;336;p5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7" name="Google Shape;337;p50"/>
          <p:cNvSpPr txBox="1"/>
          <p:nvPr/>
        </p:nvSpPr>
        <p:spPr>
          <a:xfrm>
            <a:off x="507300" y="1296775"/>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This implies that if the method being overridden is declared as public in the superclass, it cannot be declared as private or protected in the subclass.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Methods defined as private, static, or final cannot be overridden.</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38" name="Google Shape;338;p5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9" name="Google Shape;339;p5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40" name="Google Shape;340;p5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41" name="Google Shape;341;p5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Method Overriding: Considerations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5"/>
        <p:cNvGrpSpPr/>
        <p:nvPr/>
      </p:nvGrpSpPr>
      <p:grpSpPr>
        <a:xfrm>
          <a:off x="0" y="0"/>
          <a:ext cx="0" cy="0"/>
          <a:chOff x="0" y="0"/>
          <a:chExt cx="0" cy="0"/>
        </a:xfrm>
      </p:grpSpPr>
      <p:sp>
        <p:nvSpPr>
          <p:cNvPr id="346" name="Google Shape;346;p5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7" name="Google Shape;347;p51"/>
          <p:cNvSpPr txBox="1"/>
          <p:nvPr/>
        </p:nvSpPr>
        <p:spPr>
          <a:xfrm>
            <a:off x="583500" y="11443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Note</a:t>
            </a:r>
            <a:r>
              <a:rPr lang="en" sz="2400" b="1" i="0" u="none" strike="noStrike" cap="none">
                <a:solidFill>
                  <a:srgbClr val="000000"/>
                </a:solidFill>
                <a:latin typeface="Calibri"/>
                <a:ea typeface="Calibri"/>
                <a:cs typeface="Calibri"/>
                <a:sym typeface="Calibri"/>
              </a:rPr>
              <a:t>:</a:t>
            </a:r>
            <a:r>
              <a:rPr lang="en" sz="2400" b="0" i="0" u="none" strike="noStrike" cap="none">
                <a:solidFill>
                  <a:srgbClr val="000000"/>
                </a:solidFill>
                <a:latin typeface="Calibri"/>
                <a:ea typeface="Calibri"/>
                <a:cs typeface="Calibri"/>
                <a:sym typeface="Calibri"/>
              </a:rPr>
              <a:t> Whenever a call to the overridden method is made, it is the subclass version of the method that is invoked and not the superclass version.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To call the superclass version of the overridden method, use the ‘super’ keyword along with the method name super.methodName();.</a:t>
            </a:r>
            <a:endParaRPr sz="2400" b="0" i="0" u="none" strike="noStrike" cap="none">
              <a:solidFill>
                <a:srgbClr val="000000"/>
              </a:solidFill>
              <a:latin typeface="Calibri"/>
              <a:ea typeface="Calibri"/>
              <a:cs typeface="Calibri"/>
              <a:sym typeface="Calibri"/>
            </a:endParaRPr>
          </a:p>
        </p:txBody>
      </p:sp>
      <p:sp>
        <p:nvSpPr>
          <p:cNvPr id="348" name="Google Shape;348;p5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9" name="Google Shape;349;p5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50" name="Google Shape;350;p5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51" name="Google Shape;351;p5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Method Overriding: Considerations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5"/>
        <p:cNvGrpSpPr/>
        <p:nvPr/>
      </p:nvGrpSpPr>
      <p:grpSpPr>
        <a:xfrm>
          <a:off x="0" y="0"/>
          <a:ext cx="0" cy="0"/>
          <a:chOff x="0" y="0"/>
          <a:chExt cx="0" cy="0"/>
        </a:xfrm>
      </p:grpSpPr>
      <p:sp>
        <p:nvSpPr>
          <p:cNvPr id="356" name="Google Shape;356;p52"/>
          <p:cNvSpPr txBox="1"/>
          <p:nvPr/>
        </p:nvSpPr>
        <p:spPr>
          <a:xfrm>
            <a:off x="583500" y="11443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Let us take an example. You have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an implementation of the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computeFees() method inside the Student class.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Suppose, you want to have another implementation of computeFees() method where you do not want to use the annualFees attribute that applies to all Students. </a:t>
            </a:r>
            <a:r>
              <a:rPr lang="en" sz="2400" b="0" i="0" u="none" strike="noStrike" cap="none">
                <a:solidFill>
                  <a:schemeClr val="dk1"/>
                </a:solidFill>
                <a:latin typeface="Calibri"/>
                <a:ea typeface="Calibri"/>
                <a:cs typeface="Calibri"/>
                <a:sym typeface="Calibri"/>
              </a:rPr>
              <a:t>Instead, you want an annualFees attribute that may apply to only some selected category of Students.</a:t>
            </a:r>
            <a:endParaRPr sz="2400" b="0" i="0" u="none" strike="noStrike" cap="none">
              <a:solidFill>
                <a:srgbClr val="000000"/>
              </a:solidFill>
              <a:latin typeface="Calibri"/>
              <a:ea typeface="Calibri"/>
              <a:cs typeface="Calibri"/>
              <a:sym typeface="Calibri"/>
            </a:endParaRPr>
          </a:p>
        </p:txBody>
      </p:sp>
      <p:sp>
        <p:nvSpPr>
          <p:cNvPr id="357" name="Google Shape;357;p5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8" name="Google Shape;358;p5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9" name="Google Shape;359;p5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60" name="Google Shape;360;p52"/>
          <p:cNvSpPr txBox="1"/>
          <p:nvPr/>
        </p:nvSpPr>
        <p:spPr>
          <a:xfrm>
            <a:off x="507300" y="14350"/>
            <a:ext cx="75612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Method Overloading: Introduction Example</a:t>
            </a:r>
            <a:endParaRPr sz="3000" b="1" i="0" u="none" strike="noStrike" cap="none">
              <a:solidFill>
                <a:srgbClr val="FFFFFF"/>
              </a:solidFill>
              <a:latin typeface="Calibri"/>
              <a:ea typeface="Calibri"/>
              <a:cs typeface="Calibri"/>
              <a:sym typeface="Calibri"/>
            </a:endParaRPr>
          </a:p>
        </p:txBody>
      </p:sp>
      <p:pic>
        <p:nvPicPr>
          <p:cNvPr id="361" name="Google Shape;361;p52"/>
          <p:cNvPicPr preferRelativeResize="0"/>
          <p:nvPr/>
        </p:nvPicPr>
        <p:blipFill rotWithShape="1">
          <a:blip r:embed="rId3">
            <a:alphaModFix/>
          </a:blip>
          <a:srcRect l="5863" t="11229" r="71390" b="78656"/>
          <a:stretch/>
        </p:blipFill>
        <p:spPr>
          <a:xfrm>
            <a:off x="5045100" y="1078375"/>
            <a:ext cx="3883401" cy="970850"/>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5"/>
        <p:cNvGrpSpPr/>
        <p:nvPr/>
      </p:nvGrpSpPr>
      <p:grpSpPr>
        <a:xfrm>
          <a:off x="0" y="0"/>
          <a:ext cx="0" cy="0"/>
          <a:chOff x="0" y="0"/>
          <a:chExt cx="0" cy="0"/>
        </a:xfrm>
      </p:grpSpPr>
      <p:sp>
        <p:nvSpPr>
          <p:cNvPr id="366" name="Google Shape;366;p5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7" name="Google Shape;367;p5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8" name="Google Shape;368;p5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69" name="Google Shape;369;p5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370" name="Google Shape;370;p53"/>
          <p:cNvPicPr preferRelativeResize="0"/>
          <p:nvPr/>
        </p:nvPicPr>
        <p:blipFill rotWithShape="1">
          <a:blip r:embed="rId3">
            <a:alphaModFix/>
          </a:blip>
          <a:srcRect l="6041" t="24115" r="64757" b="65770"/>
          <a:stretch/>
        </p:blipFill>
        <p:spPr>
          <a:xfrm>
            <a:off x="4572000" y="1622075"/>
            <a:ext cx="4217966" cy="821399"/>
          </a:xfrm>
          <a:prstGeom prst="rect">
            <a:avLst/>
          </a:prstGeom>
          <a:noFill/>
          <a:ln w="38100" cap="flat" cmpd="sng">
            <a:solidFill>
              <a:srgbClr val="0000FF"/>
            </a:solidFill>
            <a:prstDash val="solid"/>
            <a:round/>
            <a:headEnd type="none" w="sm" len="sm"/>
            <a:tailEnd type="none" w="sm" len="sm"/>
          </a:ln>
        </p:spPr>
      </p:pic>
      <p:sp>
        <p:nvSpPr>
          <p:cNvPr id="371" name="Google Shape;371;p53"/>
          <p:cNvSpPr txBox="1"/>
          <p:nvPr/>
        </p:nvSpPr>
        <p:spPr>
          <a:xfrm>
            <a:off x="628650" y="10344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However, you want the name and definition of the method to be same. Can you do that?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Well, yes this can be done. You’ll just have to create another method with the same name and return type.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 only difference will be that you’ll pass an attribute annualFees as an argument and the method will use that attribute instead of the global annualFees attribute.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72" name="Google Shape;372;p53"/>
          <p:cNvSpPr txBox="1"/>
          <p:nvPr/>
        </p:nvSpPr>
        <p:spPr>
          <a:xfrm>
            <a:off x="507300" y="14350"/>
            <a:ext cx="75612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Method Overloading: Introduction Example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6"/>
        <p:cNvGrpSpPr/>
        <p:nvPr/>
      </p:nvGrpSpPr>
      <p:grpSpPr>
        <a:xfrm>
          <a:off x="0" y="0"/>
          <a:ext cx="0" cy="0"/>
          <a:chOff x="0" y="0"/>
          <a:chExt cx="0" cy="0"/>
        </a:xfrm>
      </p:grpSpPr>
      <p:sp>
        <p:nvSpPr>
          <p:cNvPr id="377" name="Google Shape;377;p5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8" name="Google Shape;378;p54"/>
          <p:cNvSpPr txBox="1"/>
          <p:nvPr/>
        </p:nvSpPr>
        <p:spPr>
          <a:xfrm>
            <a:off x="583500" y="10681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But now, you have created two methods of the same name inside the same class. Won’t there be a name clash which will lead to some error?</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Well, no. There won’t be any error in this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program. This is because of the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phenomena in Java known as </a:t>
            </a:r>
            <a:r>
              <a:rPr lang="en" sz="2400" b="0" i="0" u="none" strike="noStrike" cap="none">
                <a:solidFill>
                  <a:srgbClr val="000000"/>
                </a:solidFill>
                <a:highlight>
                  <a:srgbClr val="FFFF00"/>
                </a:highlight>
                <a:latin typeface="Calibri"/>
                <a:ea typeface="Calibri"/>
                <a:cs typeface="Calibri"/>
                <a:sym typeface="Calibri"/>
              </a:rPr>
              <a:t>Method </a:t>
            </a:r>
            <a:endParaRPr sz="2400" b="0" i="0" u="none" strike="noStrike" cap="none">
              <a:solidFill>
                <a:srgbClr val="000000"/>
              </a:solidFill>
              <a:highlight>
                <a:srgbClr val="FFFF00"/>
              </a:highlight>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highlight>
                  <a:srgbClr val="FFFF00"/>
                </a:highlight>
                <a:latin typeface="Calibri"/>
                <a:ea typeface="Calibri"/>
                <a:cs typeface="Calibri"/>
                <a:sym typeface="Calibri"/>
              </a:rPr>
              <a:t>Overloading</a:t>
            </a:r>
            <a:r>
              <a:rPr lang="en" sz="2400" b="0" i="0" u="none" strike="noStrike" cap="none">
                <a:solidFill>
                  <a:srgbClr val="000000"/>
                </a:solidFill>
                <a:latin typeface="Calibri"/>
                <a:ea typeface="Calibri"/>
                <a:cs typeface="Calibri"/>
                <a:sym typeface="Calibri"/>
              </a:rPr>
              <a: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79" name="Google Shape;379;p5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0" name="Google Shape;380;p5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81" name="Google Shape;381;p5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382" name="Google Shape;382;p54" descr="Correct or incorrect. Correct or incorrect written on small blackboards on wooden background"/>
          <p:cNvPicPr preferRelativeResize="0"/>
          <p:nvPr/>
        </p:nvPicPr>
        <p:blipFill rotWithShape="1">
          <a:blip r:embed="rId3">
            <a:alphaModFix/>
          </a:blip>
          <a:srcRect/>
          <a:stretch/>
        </p:blipFill>
        <p:spPr>
          <a:xfrm>
            <a:off x="6016375" y="2222175"/>
            <a:ext cx="2668800" cy="1675475"/>
          </a:xfrm>
          <a:prstGeom prst="rect">
            <a:avLst/>
          </a:prstGeom>
          <a:noFill/>
          <a:ln>
            <a:noFill/>
          </a:ln>
        </p:spPr>
      </p:pic>
      <p:sp>
        <p:nvSpPr>
          <p:cNvPr id="383" name="Google Shape;383;p54"/>
          <p:cNvSpPr txBox="1"/>
          <p:nvPr/>
        </p:nvSpPr>
        <p:spPr>
          <a:xfrm>
            <a:off x="507300" y="14350"/>
            <a:ext cx="75612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Method Overloading: Introduction Example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7"/>
        <p:cNvGrpSpPr/>
        <p:nvPr/>
      </p:nvGrpSpPr>
      <p:grpSpPr>
        <a:xfrm>
          <a:off x="0" y="0"/>
          <a:ext cx="0" cy="0"/>
          <a:chOff x="0" y="0"/>
          <a:chExt cx="0" cy="0"/>
        </a:xfrm>
      </p:grpSpPr>
      <p:sp>
        <p:nvSpPr>
          <p:cNvPr id="388" name="Google Shape;388;p5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9" name="Google Shape;389;p5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0" name="Google Shape;390;p5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91" name="Google Shape;391;p5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Method Overloading</a:t>
            </a:r>
            <a:endParaRPr sz="3000" b="1" i="0" u="none" strike="noStrike" cap="none">
              <a:solidFill>
                <a:srgbClr val="FFFFFF"/>
              </a:solidFill>
              <a:latin typeface="Calibri"/>
              <a:ea typeface="Calibri"/>
              <a:cs typeface="Calibri"/>
              <a:sym typeface="Calibri"/>
            </a:endParaRPr>
          </a:p>
        </p:txBody>
      </p:sp>
      <p:sp>
        <p:nvSpPr>
          <p:cNvPr id="392" name="Google Shape;392;p55"/>
          <p:cNvSpPr txBox="1"/>
          <p:nvPr/>
        </p:nvSpPr>
        <p:spPr>
          <a:xfrm>
            <a:off x="583500" y="7633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Method Overloading</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It refers to two or more functions/methods having same name and either same or different return type.</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rgbClr val="000000"/>
              </a:solidFill>
              <a:latin typeface="Calibri"/>
              <a:ea typeface="Calibri"/>
              <a:cs typeface="Calibri"/>
              <a:sym typeface="Calibri"/>
            </a:endParaRPr>
          </a:p>
          <a:p>
            <a:pPr marL="0" marR="0" lvl="0" indent="45720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Eg. </a:t>
            </a:r>
            <a:r>
              <a:rPr lang="en" sz="2400" b="1" i="0" u="none" strike="noStrike" cap="none">
                <a:solidFill>
                  <a:srgbClr val="000000"/>
                </a:solidFill>
                <a:latin typeface="Calibri"/>
                <a:ea typeface="Calibri"/>
                <a:cs typeface="Calibri"/>
                <a:sym typeface="Calibri"/>
              </a:rPr>
              <a:t>public int computeFees(int fees) </a:t>
            </a:r>
            <a:endParaRPr sz="2400" b="1" i="0" u="none" strike="noStrike" cap="none">
              <a:solidFill>
                <a:srgbClr val="000000"/>
              </a:solidFill>
              <a:latin typeface="Calibri"/>
              <a:ea typeface="Calibri"/>
              <a:cs typeface="Calibri"/>
              <a:sym typeface="Calibri"/>
            </a:endParaRPr>
          </a:p>
          <a:p>
            <a:pPr marL="457200" marR="0" lvl="0" indent="45720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public int computeFees()</a:t>
            </a:r>
            <a:endParaRPr sz="2400" b="1" i="0" u="none" strike="noStrike" cap="none">
              <a:solidFill>
                <a:srgbClr val="000000"/>
              </a:solidFill>
              <a:latin typeface="Calibri"/>
              <a:ea typeface="Calibri"/>
              <a:cs typeface="Calibri"/>
              <a:sym typeface="Calibri"/>
            </a:endParaRPr>
          </a:p>
          <a:p>
            <a:pPr marL="1828800" marR="0" lvl="0" indent="45720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OR</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		public int abc(int a)</a:t>
            </a:r>
            <a:endParaRPr sz="2400" b="1"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		public float abc()</a:t>
            </a:r>
            <a:endParaRPr sz="2400" b="1" i="0" u="none" strike="noStrike" cap="none">
              <a:solidFill>
                <a:srgbClr val="000000"/>
              </a:solidFill>
              <a:latin typeface="Calibri"/>
              <a:ea typeface="Calibri"/>
              <a:cs typeface="Calibri"/>
              <a:sym typeface="Calibri"/>
            </a:endParaRPr>
          </a:p>
          <a:p>
            <a:pPr marL="457200" marR="0" lvl="0" indent="45720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457200" algn="l" rtl="0">
              <a:lnSpc>
                <a:spcPct val="115000"/>
              </a:lnSpc>
              <a:spcBef>
                <a:spcPts val="0"/>
              </a:spcBef>
              <a:spcAft>
                <a:spcPts val="0"/>
              </a:spcAft>
              <a:buClr>
                <a:schemeClr val="dk1"/>
              </a:buClr>
              <a:buSzPts val="11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393" name="Google Shape;393;p55" descr="A talented hacker scanning online passwords database and hacking emails of users with numbers, codes, letters running in the background concept"/>
          <p:cNvPicPr preferRelativeResize="0"/>
          <p:nvPr/>
        </p:nvPicPr>
        <p:blipFill rotWithShape="1">
          <a:blip r:embed="rId3">
            <a:alphaModFix/>
          </a:blip>
          <a:srcRect/>
          <a:stretch/>
        </p:blipFill>
        <p:spPr>
          <a:xfrm>
            <a:off x="6101675" y="2697515"/>
            <a:ext cx="2611075" cy="20888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7"/>
        <p:cNvGrpSpPr/>
        <p:nvPr/>
      </p:nvGrpSpPr>
      <p:grpSpPr>
        <a:xfrm>
          <a:off x="0" y="0"/>
          <a:ext cx="0" cy="0"/>
          <a:chOff x="0" y="0"/>
          <a:chExt cx="0" cy="0"/>
        </a:xfrm>
      </p:grpSpPr>
      <p:sp>
        <p:nvSpPr>
          <p:cNvPr id="398" name="Google Shape;398;p5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9" name="Google Shape;399;p56"/>
          <p:cNvSpPr txBox="1"/>
          <p:nvPr/>
        </p:nvSpPr>
        <p:spPr>
          <a:xfrm>
            <a:off x="583500" y="1144375"/>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Two ways to overload a function:</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Change the number of arguments. </a:t>
            </a: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Change the data type of arguments.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rgbClr val="000000"/>
              </a:solidFill>
              <a:latin typeface="Calibri"/>
              <a:ea typeface="Calibri"/>
              <a:cs typeface="Calibri"/>
              <a:sym typeface="Calibri"/>
            </a:endParaRPr>
          </a:p>
          <a:p>
            <a:pPr marL="0" marR="0" lvl="0" indent="45720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Eg. public float computeFees(float fees) </a:t>
            </a:r>
            <a:endParaRPr sz="2400" b="0" i="0" u="none" strike="noStrike" cap="none">
              <a:solidFill>
                <a:srgbClr val="000000"/>
              </a:solidFill>
              <a:latin typeface="Calibri"/>
              <a:ea typeface="Calibri"/>
              <a:cs typeface="Calibri"/>
              <a:sym typeface="Calibri"/>
            </a:endParaRPr>
          </a:p>
          <a:p>
            <a:pPr marL="457200" marR="0" lvl="0" indent="45720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public float computeFees(int fees) </a:t>
            </a:r>
            <a:endParaRPr sz="2400" b="0" i="0" u="none" strike="noStrike" cap="none">
              <a:solidFill>
                <a:srgbClr val="000000"/>
              </a:solidFill>
              <a:latin typeface="Calibri"/>
              <a:ea typeface="Calibri"/>
              <a:cs typeface="Calibri"/>
              <a:sym typeface="Calibri"/>
            </a:endParaRPr>
          </a:p>
          <a:p>
            <a:pPr marL="457200" marR="0" lvl="0" indent="457200" algn="l" rtl="0">
              <a:lnSpc>
                <a:spcPct val="115000"/>
              </a:lnSpc>
              <a:spcBef>
                <a:spcPts val="0"/>
              </a:spcBef>
              <a:spcAft>
                <a:spcPts val="0"/>
              </a:spcAft>
              <a:buClr>
                <a:schemeClr val="dk1"/>
              </a:buClr>
              <a:buSzPts val="1100"/>
              <a:buFont typeface="Arial"/>
              <a:buNone/>
            </a:pPr>
            <a:r>
              <a:rPr lang="en" sz="2400" b="0" i="0" u="none" strike="noStrike" cap="none">
                <a:solidFill>
                  <a:srgbClr val="000000"/>
                </a:solidFill>
                <a:latin typeface="Calibri"/>
                <a:ea typeface="Calibri"/>
                <a:cs typeface="Calibri"/>
                <a:sym typeface="Calibri"/>
              </a:rPr>
              <a:t>public float computeFees(float fees, int percent)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00" name="Google Shape;400;p5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1" name="Google Shape;401;p5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02" name="Google Shape;402;p5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403" name="Google Shape;403;p56" descr="Laptop on the background of coding software. vector illustration."/>
          <p:cNvPicPr preferRelativeResize="0"/>
          <p:nvPr/>
        </p:nvPicPr>
        <p:blipFill rotWithShape="1">
          <a:blip r:embed="rId3">
            <a:alphaModFix/>
          </a:blip>
          <a:srcRect/>
          <a:stretch/>
        </p:blipFill>
        <p:spPr>
          <a:xfrm>
            <a:off x="6143750" y="1263225"/>
            <a:ext cx="2637850" cy="2045975"/>
          </a:xfrm>
          <a:prstGeom prst="rect">
            <a:avLst/>
          </a:prstGeom>
          <a:noFill/>
          <a:ln>
            <a:noFill/>
          </a:ln>
        </p:spPr>
      </p:pic>
      <p:sp>
        <p:nvSpPr>
          <p:cNvPr id="404" name="Google Shape;404;p5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Method Overloading</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8"/>
        <p:cNvGrpSpPr/>
        <p:nvPr/>
      </p:nvGrpSpPr>
      <p:grpSpPr>
        <a:xfrm>
          <a:off x="0" y="0"/>
          <a:ext cx="0" cy="0"/>
          <a:chOff x="0" y="0"/>
          <a:chExt cx="0" cy="0"/>
        </a:xfrm>
      </p:grpSpPr>
      <p:sp>
        <p:nvSpPr>
          <p:cNvPr id="409" name="Google Shape;409;p5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0" name="Google Shape;410;p57"/>
          <p:cNvSpPr txBox="1"/>
          <p:nvPr/>
        </p:nvSpPr>
        <p:spPr>
          <a:xfrm>
            <a:off x="583500" y="1068175"/>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So, in Java, these methods will be considered as completely different methods by the compiler.</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The compiler is in perfect position to distinguish between these methods based on the parameter list that will be used while calling these methods. </a:t>
            </a:r>
            <a:endParaRPr sz="2400" b="0" i="0" u="none" strike="noStrike" cap="none">
              <a:solidFill>
                <a:srgbClr val="000000"/>
              </a:solidFill>
              <a:latin typeface="Calibri"/>
              <a:ea typeface="Calibri"/>
              <a:cs typeface="Calibri"/>
              <a:sym typeface="Calibri"/>
            </a:endParaRPr>
          </a:p>
        </p:txBody>
      </p:sp>
      <p:sp>
        <p:nvSpPr>
          <p:cNvPr id="411" name="Google Shape;411;p5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2" name="Google Shape;412;p5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13" name="Google Shape;413;p5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414" name="Google Shape;414;p57"/>
          <p:cNvPicPr preferRelativeResize="0"/>
          <p:nvPr/>
        </p:nvPicPr>
        <p:blipFill rotWithShape="1">
          <a:blip r:embed="rId3">
            <a:alphaModFix/>
          </a:blip>
          <a:srcRect l="14493" t="36143" r="34020" b="51467"/>
          <a:stretch/>
        </p:blipFill>
        <p:spPr>
          <a:xfrm>
            <a:off x="791975" y="3840601"/>
            <a:ext cx="7576246" cy="1024950"/>
          </a:xfrm>
          <a:prstGeom prst="rect">
            <a:avLst/>
          </a:prstGeom>
          <a:noFill/>
          <a:ln w="38100" cap="flat" cmpd="sng">
            <a:solidFill>
              <a:srgbClr val="0000FF"/>
            </a:solidFill>
            <a:prstDash val="solid"/>
            <a:round/>
            <a:headEnd type="none" w="sm" len="sm"/>
            <a:tailEnd type="none" w="sm" len="sm"/>
          </a:ln>
        </p:spPr>
      </p:pic>
      <p:sp>
        <p:nvSpPr>
          <p:cNvPr id="415" name="Google Shape;415;p5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Method Overloading</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9"/>
        <p:cNvGrpSpPr/>
        <p:nvPr/>
      </p:nvGrpSpPr>
      <p:grpSpPr>
        <a:xfrm>
          <a:off x="0" y="0"/>
          <a:ext cx="0" cy="0"/>
          <a:chOff x="0" y="0"/>
          <a:chExt cx="0" cy="0"/>
        </a:xfrm>
      </p:grpSpPr>
      <p:sp>
        <p:nvSpPr>
          <p:cNvPr id="420" name="Google Shape;420;p5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1" name="Google Shape;421;p58"/>
          <p:cNvSpPr txBox="1"/>
          <p:nvPr/>
        </p:nvSpPr>
        <p:spPr>
          <a:xfrm>
            <a:off x="299850" y="899550"/>
            <a:ext cx="85443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Two important considerations while using method overloading </a:t>
            </a:r>
            <a:r>
              <a:rPr lang="en" sz="2400" b="0" i="0" u="none" strike="noStrike" cap="none">
                <a:solidFill>
                  <a:schemeClr val="dk1"/>
                </a:solidFill>
                <a:latin typeface="Calibri"/>
                <a:ea typeface="Calibri"/>
                <a:cs typeface="Calibri"/>
                <a:sym typeface="Calibri"/>
              </a:rPr>
              <a:t>are: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The return type of a method may or may not be different.</a:t>
            </a: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The parameter list MUST be different (either lengthwise or datatype wise) for each version of a method in a class.</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Having the same parameter list but a different return type for a method will result in a compilation error.</a:t>
            </a:r>
            <a:endParaRPr sz="2400" b="0" i="0" u="none" strike="noStrike" cap="none">
              <a:solidFill>
                <a:srgbClr val="000000"/>
              </a:solidFill>
              <a:latin typeface="Calibri"/>
              <a:ea typeface="Calibri"/>
              <a:cs typeface="Calibri"/>
              <a:sym typeface="Calibri"/>
            </a:endParaRPr>
          </a:p>
        </p:txBody>
      </p:sp>
      <p:sp>
        <p:nvSpPr>
          <p:cNvPr id="422" name="Google Shape;422;p5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3" name="Google Shape;423;p5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24" name="Google Shape;424;p5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25" name="Google Shape;425;p5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Method Overloading</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9"/>
        <p:cNvGrpSpPr/>
        <p:nvPr/>
      </p:nvGrpSpPr>
      <p:grpSpPr>
        <a:xfrm>
          <a:off x="0" y="0"/>
          <a:ext cx="0" cy="0"/>
          <a:chOff x="0" y="0"/>
          <a:chExt cx="0" cy="0"/>
        </a:xfrm>
      </p:grpSpPr>
      <p:sp>
        <p:nvSpPr>
          <p:cNvPr id="430" name="Google Shape;430;p5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1" name="Google Shape;431;p5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2" name="Google Shape;432;p5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33" name="Google Shape;433;p5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Types of Polymorphism</a:t>
            </a:r>
            <a:endParaRPr sz="3000" b="1" i="0" u="none" strike="noStrike" cap="none">
              <a:solidFill>
                <a:srgbClr val="FFFFFF"/>
              </a:solidFill>
              <a:latin typeface="Calibri"/>
              <a:ea typeface="Calibri"/>
              <a:cs typeface="Calibri"/>
              <a:sym typeface="Calibri"/>
            </a:endParaRPr>
          </a:p>
        </p:txBody>
      </p:sp>
      <p:sp>
        <p:nvSpPr>
          <p:cNvPr id="434" name="Google Shape;434;p59"/>
          <p:cNvSpPr txBox="1"/>
          <p:nvPr/>
        </p:nvSpPr>
        <p:spPr>
          <a:xfrm>
            <a:off x="583500" y="11443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Types of Polymorphism</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457200" marR="0" lvl="0" indent="-381000" algn="l" rtl="0">
              <a:lnSpc>
                <a:spcPct val="20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Static</a:t>
            </a:r>
            <a:endParaRPr sz="2400" b="0" i="0" u="none" strike="noStrike" cap="none">
              <a:solidFill>
                <a:srgbClr val="000000"/>
              </a:solidFill>
              <a:latin typeface="Calibri"/>
              <a:ea typeface="Calibri"/>
              <a:cs typeface="Calibri"/>
              <a:sym typeface="Calibri"/>
            </a:endParaRPr>
          </a:p>
          <a:p>
            <a:pPr marL="457200" marR="0" lvl="0" indent="-381000" algn="l" rtl="0">
              <a:lnSpc>
                <a:spcPct val="15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Dynamic</a:t>
            </a:r>
            <a:endParaRPr sz="2400" b="0" i="0" u="none" strike="noStrike" cap="none">
              <a:solidFill>
                <a:srgbClr val="000000"/>
              </a:solidFill>
              <a:latin typeface="Calibri"/>
              <a:ea typeface="Calibri"/>
              <a:cs typeface="Calibri"/>
              <a:sym typeface="Calibri"/>
            </a:endParaRPr>
          </a:p>
        </p:txBody>
      </p:sp>
      <p:pic>
        <p:nvPicPr>
          <p:cNvPr id="435" name="Google Shape;435;p59" descr="Dynamic or Static concept, 3D rendering"/>
          <p:cNvPicPr preferRelativeResize="0"/>
          <p:nvPr/>
        </p:nvPicPr>
        <p:blipFill rotWithShape="1">
          <a:blip r:embed="rId3">
            <a:alphaModFix/>
          </a:blip>
          <a:srcRect/>
          <a:stretch/>
        </p:blipFill>
        <p:spPr>
          <a:xfrm>
            <a:off x="5721975" y="1871500"/>
            <a:ext cx="2799825" cy="2010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0"/>
        <p:cNvGrpSpPr/>
        <p:nvPr/>
      </p:nvGrpSpPr>
      <p:grpSpPr>
        <a:xfrm>
          <a:off x="0" y="0"/>
          <a:ext cx="0" cy="0"/>
          <a:chOff x="0" y="0"/>
          <a:chExt cx="0" cy="0"/>
        </a:xfrm>
      </p:grpSpPr>
      <p:sp>
        <p:nvSpPr>
          <p:cNvPr id="141" name="Google Shape;141;p3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2" name="Google Shape;142;p3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3" name="Google Shape;143;p3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Today’s Agenda</a:t>
            </a:r>
            <a:endParaRPr sz="3000" b="1" i="0" u="none" strike="noStrike" cap="none">
              <a:solidFill>
                <a:srgbClr val="FFFFFF"/>
              </a:solidFill>
              <a:latin typeface="Calibri"/>
              <a:ea typeface="Calibri"/>
              <a:cs typeface="Calibri"/>
              <a:sym typeface="Calibri"/>
            </a:endParaRPr>
          </a:p>
        </p:txBody>
      </p:sp>
      <p:sp>
        <p:nvSpPr>
          <p:cNvPr id="144" name="Google Shape;144;p31"/>
          <p:cNvSpPr txBox="1"/>
          <p:nvPr/>
        </p:nvSpPr>
        <p:spPr>
          <a:xfrm>
            <a:off x="507300" y="950650"/>
            <a:ext cx="8014500" cy="2565000"/>
          </a:xfrm>
          <a:prstGeom prst="rect">
            <a:avLst/>
          </a:prstGeom>
          <a:noFill/>
          <a:ln>
            <a:noFill/>
          </a:ln>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Clr>
                <a:schemeClr val="dk1"/>
              </a:buClr>
              <a:buSzPts val="2400"/>
              <a:buFont typeface="Calibri"/>
              <a:buChar char="●"/>
            </a:pPr>
            <a:r>
              <a:rPr lang="en" sz="2400" dirty="0">
                <a:solidFill>
                  <a:schemeClr val="dk1"/>
                </a:solidFill>
                <a:latin typeface="Calibri"/>
                <a:ea typeface="Calibri"/>
                <a:cs typeface="Calibri"/>
                <a:sym typeface="Calibri"/>
              </a:rPr>
              <a:t>Method Overriding &amp; Method Overloading</a:t>
            </a:r>
            <a:endParaRPr sz="2400" dirty="0">
              <a:solidFill>
                <a:schemeClr val="dk1"/>
              </a:solidFill>
              <a:latin typeface="Calibri"/>
              <a:ea typeface="Calibri"/>
              <a:cs typeface="Calibri"/>
              <a:sym typeface="Calibri"/>
            </a:endParaRPr>
          </a:p>
          <a:p>
            <a:pPr marL="457200" lvl="0" indent="-381000" algn="l" rtl="0">
              <a:lnSpc>
                <a:spcPct val="150000"/>
              </a:lnSpc>
              <a:spcBef>
                <a:spcPts val="0"/>
              </a:spcBef>
              <a:spcAft>
                <a:spcPts val="0"/>
              </a:spcAft>
              <a:buClr>
                <a:schemeClr val="dk1"/>
              </a:buClr>
              <a:buSzPts val="2400"/>
              <a:buFont typeface="Calibri"/>
              <a:buChar char="●"/>
            </a:pPr>
            <a:r>
              <a:rPr lang="en" sz="2400" dirty="0">
                <a:solidFill>
                  <a:schemeClr val="dk1"/>
                </a:solidFill>
                <a:latin typeface="Calibri"/>
                <a:ea typeface="Calibri"/>
                <a:cs typeface="Calibri"/>
                <a:sym typeface="Calibri"/>
              </a:rPr>
              <a:t>Introduction to Abstract Classes</a:t>
            </a:r>
            <a:endParaRPr sz="2400" dirty="0">
              <a:solidFill>
                <a:schemeClr val="dk1"/>
              </a:solidFill>
              <a:latin typeface="Calibri"/>
              <a:ea typeface="Calibri"/>
              <a:cs typeface="Calibri"/>
              <a:sym typeface="Calibri"/>
            </a:endParaRPr>
          </a:p>
          <a:p>
            <a:pPr marL="457200" lvl="0" indent="-381000" algn="l" rtl="0">
              <a:lnSpc>
                <a:spcPct val="150000"/>
              </a:lnSpc>
              <a:spcBef>
                <a:spcPts val="0"/>
              </a:spcBef>
              <a:spcAft>
                <a:spcPts val="0"/>
              </a:spcAft>
              <a:buClr>
                <a:schemeClr val="dk1"/>
              </a:buClr>
              <a:buSzPts val="2400"/>
              <a:buFont typeface="Calibri"/>
              <a:buChar char="●"/>
            </a:pPr>
            <a:r>
              <a:rPr lang="en" sz="2400" dirty="0">
                <a:solidFill>
                  <a:schemeClr val="dk1"/>
                </a:solidFill>
                <a:latin typeface="Calibri"/>
                <a:ea typeface="Calibri"/>
                <a:cs typeface="Calibri"/>
                <a:sym typeface="Calibri"/>
              </a:rPr>
              <a:t>Characteristics of Abstract Classes</a:t>
            </a:r>
            <a:endParaRPr sz="2400" dirty="0">
              <a:solidFill>
                <a:schemeClr val="dk1"/>
              </a:solidFill>
              <a:latin typeface="Calibri"/>
              <a:ea typeface="Calibri"/>
              <a:cs typeface="Calibri"/>
              <a:sym typeface="Calibri"/>
            </a:endParaRPr>
          </a:p>
          <a:p>
            <a:pPr marL="457200" lvl="0" indent="-381000" algn="l" rtl="0">
              <a:lnSpc>
                <a:spcPct val="150000"/>
              </a:lnSpc>
              <a:spcBef>
                <a:spcPts val="0"/>
              </a:spcBef>
              <a:spcAft>
                <a:spcPts val="0"/>
              </a:spcAft>
              <a:buClr>
                <a:schemeClr val="dk1"/>
              </a:buClr>
              <a:buSzPts val="2400"/>
              <a:buFont typeface="Calibri"/>
              <a:buChar char="●"/>
            </a:pPr>
            <a:r>
              <a:rPr lang="en" sz="2400" dirty="0">
                <a:solidFill>
                  <a:schemeClr val="dk1"/>
                </a:solidFill>
                <a:latin typeface="Calibri"/>
                <a:ea typeface="Calibri"/>
                <a:cs typeface="Calibri"/>
                <a:sym typeface="Calibri"/>
              </a:rPr>
              <a:t>Interfaces</a:t>
            </a:r>
            <a:endParaRPr sz="2400" dirty="0">
              <a:solidFill>
                <a:schemeClr val="dk1"/>
              </a:solidFill>
              <a:latin typeface="Calibri"/>
              <a:ea typeface="Calibri"/>
              <a:cs typeface="Calibri"/>
              <a:sym typeface="Calibri"/>
            </a:endParaRPr>
          </a:p>
          <a:p>
            <a:pPr marL="457200" lvl="0" indent="-381000" algn="l" rtl="0">
              <a:lnSpc>
                <a:spcPct val="150000"/>
              </a:lnSpc>
              <a:spcBef>
                <a:spcPts val="0"/>
              </a:spcBef>
              <a:spcAft>
                <a:spcPts val="0"/>
              </a:spcAft>
              <a:buClr>
                <a:schemeClr val="dk1"/>
              </a:buClr>
              <a:buSzPts val="2400"/>
              <a:buFont typeface="Calibri"/>
              <a:buChar char="●"/>
            </a:pPr>
            <a:r>
              <a:rPr lang="en" sz="2400" dirty="0">
                <a:solidFill>
                  <a:schemeClr val="dk1"/>
                </a:solidFill>
                <a:latin typeface="Calibri"/>
                <a:ea typeface="Calibri"/>
                <a:cs typeface="Calibri"/>
                <a:sym typeface="Calibri"/>
              </a:rPr>
              <a:t>Difference between Interfaces and Abstract Classes</a:t>
            </a:r>
            <a:endParaRPr sz="2400" dirty="0">
              <a:solidFill>
                <a:schemeClr val="dk1"/>
              </a:solidFill>
              <a:latin typeface="Calibri"/>
              <a:ea typeface="Calibri"/>
              <a:cs typeface="Calibri"/>
              <a:sym typeface="Calibri"/>
            </a:endParaRPr>
          </a:p>
          <a:p>
            <a:pPr marL="457200" lvl="0" indent="-381000" algn="l" rtl="0">
              <a:lnSpc>
                <a:spcPct val="150000"/>
              </a:lnSpc>
              <a:spcBef>
                <a:spcPts val="0"/>
              </a:spcBef>
              <a:spcAft>
                <a:spcPts val="0"/>
              </a:spcAft>
              <a:buClr>
                <a:schemeClr val="dk1"/>
              </a:buClr>
              <a:buSzPts val="2400"/>
              <a:buFont typeface="Calibri"/>
              <a:buChar char="●"/>
            </a:pPr>
            <a:endParaRPr lang="en" sz="2400" dirty="0">
              <a:solidFill>
                <a:schemeClr val="dk1"/>
              </a:solidFill>
              <a:latin typeface="Calibri"/>
              <a:ea typeface="Calibri"/>
              <a:cs typeface="Calibri"/>
            </a:endParaRPr>
          </a:p>
          <a:p>
            <a:pPr marL="457200" marR="0" lvl="0" indent="0" algn="l" rtl="0">
              <a:lnSpc>
                <a:spcPct val="200000"/>
              </a:lnSpc>
              <a:spcBef>
                <a:spcPts val="0"/>
              </a:spcBef>
              <a:spcAft>
                <a:spcPts val="0"/>
              </a:spcAft>
              <a:buNone/>
            </a:pPr>
            <a:endParaRPr sz="2400">
              <a:latin typeface="Calibri"/>
              <a:ea typeface="Calibri"/>
              <a:cs typeface="Calibri"/>
              <a:sym typeface="Calibri"/>
            </a:endParaRPr>
          </a:p>
          <a:p>
            <a:pPr marL="457200" marR="0" lvl="0" indent="0" algn="l" rtl="0">
              <a:lnSpc>
                <a:spcPct val="2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9"/>
        <p:cNvGrpSpPr/>
        <p:nvPr/>
      </p:nvGrpSpPr>
      <p:grpSpPr>
        <a:xfrm>
          <a:off x="0" y="0"/>
          <a:ext cx="0" cy="0"/>
          <a:chOff x="0" y="0"/>
          <a:chExt cx="0" cy="0"/>
        </a:xfrm>
      </p:grpSpPr>
      <p:sp>
        <p:nvSpPr>
          <p:cNvPr id="440" name="Google Shape;440;p6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1" name="Google Shape;441;p6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2" name="Google Shape;442;p6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43" name="Google Shape;443;p6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Static Polymorphism</a:t>
            </a:r>
            <a:endParaRPr sz="3000" b="1" i="0" u="none" strike="noStrike" cap="none">
              <a:solidFill>
                <a:srgbClr val="FFFFFF"/>
              </a:solidFill>
              <a:latin typeface="Calibri"/>
              <a:ea typeface="Calibri"/>
              <a:cs typeface="Calibri"/>
              <a:sym typeface="Calibri"/>
            </a:endParaRPr>
          </a:p>
        </p:txBody>
      </p:sp>
      <p:sp>
        <p:nvSpPr>
          <p:cNvPr id="444" name="Google Shape;444;p60"/>
          <p:cNvSpPr txBox="1"/>
          <p:nvPr/>
        </p:nvSpPr>
        <p:spPr>
          <a:xfrm>
            <a:off x="507300" y="8395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Static Polymorphism</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It is a type of polymorphism in which compiler is aware which version of the overloaded function is to be invoked. Therefore, it is also known as compile time polymorphism. So,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this method overloading is a static polymorphism.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 compile judges which method has to be called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based on the parameters that are passed while calling the method.</a:t>
            </a:r>
            <a:endParaRPr sz="2400" b="0" i="0" u="none" strike="noStrike" cap="none">
              <a:solidFill>
                <a:srgbClr val="000000"/>
              </a:solidFill>
              <a:latin typeface="Calibri"/>
              <a:ea typeface="Calibri"/>
              <a:cs typeface="Calibri"/>
              <a:sym typeface="Calibri"/>
            </a:endParaRPr>
          </a:p>
        </p:txBody>
      </p:sp>
      <p:pic>
        <p:nvPicPr>
          <p:cNvPr id="445" name="Google Shape;445;p60" descr="Program compilation thin line icon: opened laptop with code. Modern vector illustration."/>
          <p:cNvPicPr preferRelativeResize="0"/>
          <p:nvPr/>
        </p:nvPicPr>
        <p:blipFill rotWithShape="1">
          <a:blip r:embed="rId3">
            <a:alphaModFix/>
          </a:blip>
          <a:srcRect/>
          <a:stretch/>
        </p:blipFill>
        <p:spPr>
          <a:xfrm>
            <a:off x="7076175" y="2571750"/>
            <a:ext cx="1921850" cy="17461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9"/>
        <p:cNvGrpSpPr/>
        <p:nvPr/>
      </p:nvGrpSpPr>
      <p:grpSpPr>
        <a:xfrm>
          <a:off x="0" y="0"/>
          <a:ext cx="0" cy="0"/>
          <a:chOff x="0" y="0"/>
          <a:chExt cx="0" cy="0"/>
        </a:xfrm>
      </p:grpSpPr>
      <p:sp>
        <p:nvSpPr>
          <p:cNvPr id="450" name="Google Shape;450;p6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1" name="Google Shape;451;p61"/>
          <p:cNvSpPr txBox="1"/>
          <p:nvPr/>
        </p:nvSpPr>
        <p:spPr>
          <a:xfrm>
            <a:off x="583500" y="12205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Like, in our example, the first implementation of computeFees() was called when no parameter was passed while calling it and second implementation was called when a parameter was passed while calling it.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Thus, this type of polymorphism is such that the distinction between the two methods is done at compile time or static time. Hence, it is called Static Polymorphism. </a:t>
            </a:r>
            <a:endParaRPr sz="2400" b="0" i="0" u="none" strike="noStrike" cap="none">
              <a:solidFill>
                <a:srgbClr val="000000"/>
              </a:solidFill>
              <a:latin typeface="Calibri"/>
              <a:ea typeface="Calibri"/>
              <a:cs typeface="Calibri"/>
              <a:sym typeface="Calibri"/>
            </a:endParaRPr>
          </a:p>
        </p:txBody>
      </p:sp>
      <p:sp>
        <p:nvSpPr>
          <p:cNvPr id="452" name="Google Shape;452;p6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3" name="Google Shape;453;p6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54" name="Google Shape;454;p6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55" name="Google Shape;455;p6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Static Polymorphism</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9"/>
        <p:cNvGrpSpPr/>
        <p:nvPr/>
      </p:nvGrpSpPr>
      <p:grpSpPr>
        <a:xfrm>
          <a:off x="0" y="0"/>
          <a:ext cx="0" cy="0"/>
          <a:chOff x="0" y="0"/>
          <a:chExt cx="0" cy="0"/>
        </a:xfrm>
      </p:grpSpPr>
      <p:sp>
        <p:nvSpPr>
          <p:cNvPr id="460" name="Google Shape;460;p6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1" name="Google Shape;461;p62"/>
          <p:cNvSpPr txBox="1"/>
          <p:nvPr/>
        </p:nvSpPr>
        <p:spPr>
          <a:xfrm>
            <a:off x="583500" y="11443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You have already been introduced to one type of polymorphism i.e static polymorphism which is implemented using function overloading.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Now, it’s time to see the other type of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polymorphism i.e </a:t>
            </a:r>
            <a:r>
              <a:rPr lang="en" sz="2400" b="0" i="0" u="none" strike="noStrike" cap="none">
                <a:solidFill>
                  <a:srgbClr val="000000"/>
                </a:solidFill>
                <a:highlight>
                  <a:srgbClr val="FFFF00"/>
                </a:highlight>
                <a:latin typeface="Calibri"/>
                <a:ea typeface="Calibri"/>
                <a:cs typeface="Calibri"/>
                <a:sym typeface="Calibri"/>
              </a:rPr>
              <a:t>Dynamic Polymorphism</a:t>
            </a: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p:txBody>
      </p:sp>
      <p:sp>
        <p:nvSpPr>
          <p:cNvPr id="462" name="Google Shape;462;p6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3" name="Google Shape;463;p6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64" name="Google Shape;464;p62"/>
          <p:cNvSpPr txBox="1"/>
          <p:nvPr/>
        </p:nvSpPr>
        <p:spPr>
          <a:xfrm>
            <a:off x="507300" y="14350"/>
            <a:ext cx="73752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Dynamic Polymorphism</a:t>
            </a:r>
            <a:endParaRPr sz="3000" b="1" i="0" u="none" strike="noStrike" cap="none">
              <a:solidFill>
                <a:srgbClr val="FFFFFF"/>
              </a:solidFill>
              <a:latin typeface="Calibri"/>
              <a:ea typeface="Calibri"/>
              <a:cs typeface="Calibri"/>
              <a:sym typeface="Calibri"/>
            </a:endParaRPr>
          </a:p>
        </p:txBody>
      </p:sp>
      <p:pic>
        <p:nvPicPr>
          <p:cNvPr id="465" name="Google Shape;465;p62" descr="Program development concept. Young woman listening to music while working with laptop"/>
          <p:cNvPicPr preferRelativeResize="0"/>
          <p:nvPr/>
        </p:nvPicPr>
        <p:blipFill rotWithShape="1">
          <a:blip r:embed="rId3">
            <a:alphaModFix/>
          </a:blip>
          <a:srcRect/>
          <a:stretch/>
        </p:blipFill>
        <p:spPr>
          <a:xfrm>
            <a:off x="6073025" y="2149550"/>
            <a:ext cx="2785901" cy="1950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9"/>
        <p:cNvGrpSpPr/>
        <p:nvPr/>
      </p:nvGrpSpPr>
      <p:grpSpPr>
        <a:xfrm>
          <a:off x="0" y="0"/>
          <a:ext cx="0" cy="0"/>
          <a:chOff x="0" y="0"/>
          <a:chExt cx="0" cy="0"/>
        </a:xfrm>
      </p:grpSpPr>
      <p:sp>
        <p:nvSpPr>
          <p:cNvPr id="470" name="Google Shape;470;p6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1" name="Google Shape;471;p63"/>
          <p:cNvSpPr txBox="1"/>
          <p:nvPr/>
        </p:nvSpPr>
        <p:spPr>
          <a:xfrm>
            <a:off x="583500" y="11443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Let’s see the code example to understand dynamic programming.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Here, s1 is assigned an object of type Student and s1 itself is of the type Student. Similarly, s2 is assigned an object of type ResearchStudent and s2 itself is of the type ResearchStudent.</a:t>
            </a:r>
            <a:endParaRPr sz="2400" b="0" i="0" u="none" strike="noStrike" cap="none">
              <a:solidFill>
                <a:srgbClr val="000000"/>
              </a:solidFill>
              <a:latin typeface="Calibri"/>
              <a:ea typeface="Calibri"/>
              <a:cs typeface="Calibri"/>
              <a:sym typeface="Calibri"/>
            </a:endParaRPr>
          </a:p>
        </p:txBody>
      </p:sp>
      <p:sp>
        <p:nvSpPr>
          <p:cNvPr id="472" name="Google Shape;472;p6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3" name="Google Shape;473;p6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74" name="Google Shape;474;p6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475" name="Google Shape;475;p63"/>
          <p:cNvPicPr preferRelativeResize="0"/>
          <p:nvPr/>
        </p:nvPicPr>
        <p:blipFill rotWithShape="1">
          <a:blip r:embed="rId3">
            <a:alphaModFix/>
          </a:blip>
          <a:srcRect l="14753" t="51639" r="31303" b="39611"/>
          <a:stretch/>
        </p:blipFill>
        <p:spPr>
          <a:xfrm>
            <a:off x="587125" y="2240275"/>
            <a:ext cx="7939349" cy="821399"/>
          </a:xfrm>
          <a:prstGeom prst="rect">
            <a:avLst/>
          </a:prstGeom>
          <a:noFill/>
          <a:ln w="38100" cap="flat" cmpd="sng">
            <a:solidFill>
              <a:srgbClr val="0000FF"/>
            </a:solidFill>
            <a:prstDash val="solid"/>
            <a:round/>
            <a:headEnd type="none" w="sm" len="sm"/>
            <a:tailEnd type="none" w="sm" len="sm"/>
          </a:ln>
        </p:spPr>
      </p:pic>
      <p:sp>
        <p:nvSpPr>
          <p:cNvPr id="476" name="Google Shape;476;p63"/>
          <p:cNvSpPr txBox="1"/>
          <p:nvPr/>
        </p:nvSpPr>
        <p:spPr>
          <a:xfrm>
            <a:off x="507300" y="14350"/>
            <a:ext cx="73752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Dynamic Polymorphism</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0"/>
        <p:cNvGrpSpPr/>
        <p:nvPr/>
      </p:nvGrpSpPr>
      <p:grpSpPr>
        <a:xfrm>
          <a:off x="0" y="0"/>
          <a:ext cx="0" cy="0"/>
          <a:chOff x="0" y="0"/>
          <a:chExt cx="0" cy="0"/>
        </a:xfrm>
      </p:grpSpPr>
      <p:sp>
        <p:nvSpPr>
          <p:cNvPr id="481" name="Google Shape;481;p6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2" name="Google Shape;482;p64"/>
          <p:cNvSpPr txBox="1"/>
          <p:nvPr/>
        </p:nvSpPr>
        <p:spPr>
          <a:xfrm>
            <a:off x="659700" y="11443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You have been told that it is not allowed to create an object of some type which has a reference of some other type.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Can we declare an object of ResearchStudent class which has a reference of Student class? Will it be a violation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of the above statement?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Well, no it will not be a violation.  </a:t>
            </a:r>
            <a:endParaRPr sz="2400" b="0" i="0" u="none" strike="noStrike" cap="none">
              <a:solidFill>
                <a:srgbClr val="000000"/>
              </a:solidFill>
              <a:latin typeface="Calibri"/>
              <a:ea typeface="Calibri"/>
              <a:cs typeface="Calibri"/>
              <a:sym typeface="Calibri"/>
            </a:endParaRPr>
          </a:p>
        </p:txBody>
      </p:sp>
      <p:sp>
        <p:nvSpPr>
          <p:cNvPr id="483" name="Google Shape;483;p6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4" name="Google Shape;484;p6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85" name="Google Shape;485;p6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486" name="Google Shape;486;p64" descr="thin line magnifying glass like audit assess. concept of identification vulnerable or advisor job in business. linear flat style trend modern logotype graphic art design isolated on white background"/>
          <p:cNvPicPr preferRelativeResize="0"/>
          <p:nvPr/>
        </p:nvPicPr>
        <p:blipFill rotWithShape="1">
          <a:blip r:embed="rId3">
            <a:alphaModFix/>
          </a:blip>
          <a:srcRect/>
          <a:stretch/>
        </p:blipFill>
        <p:spPr>
          <a:xfrm>
            <a:off x="6819175" y="2962150"/>
            <a:ext cx="1855025" cy="1997725"/>
          </a:xfrm>
          <a:prstGeom prst="rect">
            <a:avLst/>
          </a:prstGeom>
          <a:noFill/>
          <a:ln>
            <a:noFill/>
          </a:ln>
        </p:spPr>
      </p:pic>
      <p:sp>
        <p:nvSpPr>
          <p:cNvPr id="487" name="Google Shape;487;p64"/>
          <p:cNvSpPr txBox="1"/>
          <p:nvPr/>
        </p:nvSpPr>
        <p:spPr>
          <a:xfrm>
            <a:off x="507300" y="14350"/>
            <a:ext cx="73752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Dynamic Polymorphism</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1"/>
        <p:cNvGrpSpPr/>
        <p:nvPr/>
      </p:nvGrpSpPr>
      <p:grpSpPr>
        <a:xfrm>
          <a:off x="0" y="0"/>
          <a:ext cx="0" cy="0"/>
          <a:chOff x="0" y="0"/>
          <a:chExt cx="0" cy="0"/>
        </a:xfrm>
      </p:grpSpPr>
      <p:sp>
        <p:nvSpPr>
          <p:cNvPr id="492" name="Google Shape;492;p6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3" name="Google Shape;493;p65"/>
          <p:cNvSpPr txBox="1"/>
          <p:nvPr/>
        </p:nvSpPr>
        <p:spPr>
          <a:xfrm>
            <a:off x="583500" y="10681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s2 has been assigned an object of the type ResearchStudent but it itself has the reference of Student class. You will observe that this will not give any error.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This is because of the last concept of the OOP called </a:t>
            </a:r>
            <a:r>
              <a:rPr lang="en" sz="2400" b="0" i="0" u="none" strike="noStrike" cap="none">
                <a:solidFill>
                  <a:srgbClr val="000000"/>
                </a:solidFill>
                <a:highlight>
                  <a:srgbClr val="FFFF00"/>
                </a:highlight>
                <a:latin typeface="Calibri"/>
                <a:ea typeface="Calibri"/>
                <a:cs typeface="Calibri"/>
                <a:sym typeface="Calibri"/>
              </a:rPr>
              <a:t>Dynamic Polymorphism</a:t>
            </a:r>
            <a:r>
              <a:rPr lang="en" sz="2400" b="0" i="0" u="none" strike="noStrike" cap="none">
                <a:solidFill>
                  <a:srgbClr val="000000"/>
                </a:solidFill>
                <a:latin typeface="Calibri"/>
                <a:ea typeface="Calibri"/>
                <a:cs typeface="Calibri"/>
                <a:sym typeface="Calibri"/>
              </a:rPr>
              <a:t>.</a:t>
            </a:r>
            <a:endParaRPr sz="2400" b="0" i="0" u="none" strike="noStrike" cap="none">
              <a:solidFill>
                <a:srgbClr val="000000"/>
              </a:solidFill>
              <a:latin typeface="Calibri"/>
              <a:ea typeface="Calibri"/>
              <a:cs typeface="Calibri"/>
              <a:sym typeface="Calibri"/>
            </a:endParaRPr>
          </a:p>
        </p:txBody>
      </p:sp>
      <p:sp>
        <p:nvSpPr>
          <p:cNvPr id="494" name="Google Shape;494;p6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5" name="Google Shape;495;p6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96" name="Google Shape;496;p6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497" name="Google Shape;497;p65"/>
          <p:cNvPicPr preferRelativeResize="0"/>
          <p:nvPr/>
        </p:nvPicPr>
        <p:blipFill rotWithShape="1">
          <a:blip r:embed="rId3">
            <a:alphaModFix/>
          </a:blip>
          <a:srcRect l="15061" t="51366" r="36525" b="39338"/>
          <a:stretch/>
        </p:blipFill>
        <p:spPr>
          <a:xfrm>
            <a:off x="691425" y="1153625"/>
            <a:ext cx="7610187" cy="821399"/>
          </a:xfrm>
          <a:prstGeom prst="rect">
            <a:avLst/>
          </a:prstGeom>
          <a:noFill/>
          <a:ln w="38100" cap="flat" cmpd="sng">
            <a:solidFill>
              <a:srgbClr val="0000FF"/>
            </a:solidFill>
            <a:prstDash val="solid"/>
            <a:round/>
            <a:headEnd type="none" w="sm" len="sm"/>
            <a:tailEnd type="none" w="sm" len="sm"/>
          </a:ln>
        </p:spPr>
      </p:pic>
      <p:sp>
        <p:nvSpPr>
          <p:cNvPr id="498" name="Google Shape;498;p65"/>
          <p:cNvSpPr txBox="1"/>
          <p:nvPr/>
        </p:nvSpPr>
        <p:spPr>
          <a:xfrm>
            <a:off x="507300" y="14350"/>
            <a:ext cx="73752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Dynamic Polymorphism</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2"/>
        <p:cNvGrpSpPr/>
        <p:nvPr/>
      </p:nvGrpSpPr>
      <p:grpSpPr>
        <a:xfrm>
          <a:off x="0" y="0"/>
          <a:ext cx="0" cy="0"/>
          <a:chOff x="0" y="0"/>
          <a:chExt cx="0" cy="0"/>
        </a:xfrm>
      </p:grpSpPr>
      <p:sp>
        <p:nvSpPr>
          <p:cNvPr id="503" name="Google Shape;503;p6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4" name="Google Shape;504;p6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5" name="Google Shape;505;p6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06" name="Google Shape;506;p6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Dynamic Polymorphism</a:t>
            </a:r>
            <a:endParaRPr sz="3000" b="1" i="0" u="none" strike="noStrike" cap="none">
              <a:solidFill>
                <a:srgbClr val="FFFFFF"/>
              </a:solidFill>
              <a:latin typeface="Calibri"/>
              <a:ea typeface="Calibri"/>
              <a:cs typeface="Calibri"/>
              <a:sym typeface="Calibri"/>
            </a:endParaRPr>
          </a:p>
        </p:txBody>
      </p:sp>
      <p:sp>
        <p:nvSpPr>
          <p:cNvPr id="507" name="Google Shape;507;p66"/>
          <p:cNvSpPr txBox="1"/>
          <p:nvPr/>
        </p:nvSpPr>
        <p:spPr>
          <a:xfrm>
            <a:off x="507300" y="10681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Dynamic Polymorphism</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 concept of Dynamic Polymorphism in Object Oriented Programming allows us to assign </a:t>
            </a:r>
            <a:r>
              <a:rPr lang="en" sz="2400" b="1" i="0" u="none" strike="noStrike" cap="none">
                <a:solidFill>
                  <a:srgbClr val="000000"/>
                </a:solidFill>
                <a:latin typeface="Calibri"/>
                <a:ea typeface="Calibri"/>
                <a:cs typeface="Calibri"/>
                <a:sym typeface="Calibri"/>
              </a:rPr>
              <a:t>objects of subclasses to references of superclasses</a:t>
            </a: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Student is a superclass of ResearchStudent and therefore any reference of Student class is allowed to point to any object of ResearchStudent class. </a:t>
            </a:r>
            <a:endParaRPr sz="2400" b="0" i="0" u="none" strike="noStrike" cap="none">
              <a:solidFill>
                <a:srgbClr val="00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1"/>
        <p:cNvGrpSpPr/>
        <p:nvPr/>
      </p:nvGrpSpPr>
      <p:grpSpPr>
        <a:xfrm>
          <a:off x="0" y="0"/>
          <a:ext cx="0" cy="0"/>
          <a:chOff x="0" y="0"/>
          <a:chExt cx="0" cy="0"/>
        </a:xfrm>
      </p:grpSpPr>
      <p:sp>
        <p:nvSpPr>
          <p:cNvPr id="512" name="Google Shape;512;p6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3" name="Google Shape;513;p67"/>
          <p:cNvSpPr txBox="1"/>
          <p:nvPr/>
        </p:nvSpPr>
        <p:spPr>
          <a:xfrm>
            <a:off x="583500" y="11443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Now, if you try to call the getDetails() method using s2, you’ll observe that the getDetails() method of the subclass has been invoked. Even though s2 has a reference of Student class but getDetails() method of ResearchStudent class will be called.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This is basically what Dynamic Polymorphism actually is. </a:t>
            </a:r>
            <a:endParaRPr sz="2400" b="0" i="0" u="none" strike="noStrike" cap="none">
              <a:solidFill>
                <a:srgbClr val="000000"/>
              </a:solidFill>
              <a:latin typeface="Calibri"/>
              <a:ea typeface="Calibri"/>
              <a:cs typeface="Calibri"/>
              <a:sym typeface="Calibri"/>
            </a:endParaRPr>
          </a:p>
        </p:txBody>
      </p:sp>
      <p:sp>
        <p:nvSpPr>
          <p:cNvPr id="514" name="Google Shape;514;p6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5" name="Google Shape;515;p6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16" name="Google Shape;516;p6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517" name="Google Shape;517;p67"/>
          <p:cNvPicPr preferRelativeResize="0"/>
          <p:nvPr/>
        </p:nvPicPr>
        <p:blipFill rotWithShape="1">
          <a:blip r:embed="rId3">
            <a:alphaModFix/>
          </a:blip>
          <a:srcRect l="14448" t="52733" r="36219" b="36605"/>
          <a:stretch/>
        </p:blipFill>
        <p:spPr>
          <a:xfrm>
            <a:off x="648625" y="3133875"/>
            <a:ext cx="7634273" cy="927525"/>
          </a:xfrm>
          <a:prstGeom prst="rect">
            <a:avLst/>
          </a:prstGeom>
          <a:noFill/>
          <a:ln w="38100" cap="flat" cmpd="sng">
            <a:solidFill>
              <a:srgbClr val="0000FF"/>
            </a:solidFill>
            <a:prstDash val="solid"/>
            <a:round/>
            <a:headEnd type="none" w="sm" len="sm"/>
            <a:tailEnd type="none" w="sm" len="sm"/>
          </a:ln>
        </p:spPr>
      </p:pic>
      <p:sp>
        <p:nvSpPr>
          <p:cNvPr id="518" name="Google Shape;518;p6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Dynamic Polymorphism</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2"/>
        <p:cNvGrpSpPr/>
        <p:nvPr/>
      </p:nvGrpSpPr>
      <p:grpSpPr>
        <a:xfrm>
          <a:off x="0" y="0"/>
          <a:ext cx="0" cy="0"/>
          <a:chOff x="0" y="0"/>
          <a:chExt cx="0" cy="0"/>
        </a:xfrm>
      </p:grpSpPr>
      <p:sp>
        <p:nvSpPr>
          <p:cNvPr id="523" name="Google Shape;523;p6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4" name="Google Shape;524;p68"/>
          <p:cNvSpPr txBox="1"/>
          <p:nvPr/>
        </p:nvSpPr>
        <p:spPr>
          <a:xfrm>
            <a:off x="583500" y="8395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Also, it is not necessary to create a new reference. You have s1 as a reference to Student class which is also pointing to an object of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Student class.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Now, if you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make s1 point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to an object of ResearchStudent class, it will again be dynamic polymorphism and getDetails() method of ResearchStudent will be called. </a:t>
            </a:r>
            <a:endParaRPr sz="2400" b="0" i="0" u="none" strike="noStrike" cap="none">
              <a:solidFill>
                <a:srgbClr val="000000"/>
              </a:solidFill>
              <a:latin typeface="Calibri"/>
              <a:ea typeface="Calibri"/>
              <a:cs typeface="Calibri"/>
              <a:sym typeface="Calibri"/>
            </a:endParaRPr>
          </a:p>
        </p:txBody>
      </p:sp>
      <p:sp>
        <p:nvSpPr>
          <p:cNvPr id="525" name="Google Shape;525;p6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6" name="Google Shape;526;p6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27" name="Google Shape;527;p6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528" name="Google Shape;528;p68"/>
          <p:cNvPicPr preferRelativeResize="0"/>
          <p:nvPr/>
        </p:nvPicPr>
        <p:blipFill rotWithShape="1">
          <a:blip r:embed="rId3">
            <a:alphaModFix/>
          </a:blip>
          <a:srcRect l="5543" t="46446" r="50001" b="32777"/>
          <a:stretch/>
        </p:blipFill>
        <p:spPr>
          <a:xfrm>
            <a:off x="2582225" y="1928725"/>
            <a:ext cx="6417950" cy="1686399"/>
          </a:xfrm>
          <a:prstGeom prst="rect">
            <a:avLst/>
          </a:prstGeom>
          <a:noFill/>
          <a:ln w="38100" cap="flat" cmpd="sng">
            <a:solidFill>
              <a:srgbClr val="0000FF"/>
            </a:solidFill>
            <a:prstDash val="solid"/>
            <a:round/>
            <a:headEnd type="none" w="sm" len="sm"/>
            <a:tailEnd type="none" w="sm" len="sm"/>
          </a:ln>
        </p:spPr>
      </p:pic>
      <p:sp>
        <p:nvSpPr>
          <p:cNvPr id="529" name="Google Shape;529;p6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Dynamic Polymorphism</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3"/>
        <p:cNvGrpSpPr/>
        <p:nvPr/>
      </p:nvGrpSpPr>
      <p:grpSpPr>
        <a:xfrm>
          <a:off x="0" y="0"/>
          <a:ext cx="0" cy="0"/>
          <a:chOff x="0" y="0"/>
          <a:chExt cx="0" cy="0"/>
        </a:xfrm>
      </p:grpSpPr>
      <p:sp>
        <p:nvSpPr>
          <p:cNvPr id="534" name="Google Shape;534;p6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35" name="Google Shape;535;p6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36" name="Google Shape;536;p6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37" name="Google Shape;537;p6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38" name="Google Shape;538;p69"/>
          <p:cNvSpPr txBox="1"/>
          <p:nvPr/>
        </p:nvSpPr>
        <p:spPr>
          <a:xfrm>
            <a:off x="583500" y="11443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This proves that even though same reference is been used to call the getDetails() method but the actual implementation of the method depends upon the object to which s1 is pointing.</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539" name="Google Shape;539;p69" descr="Isometric vector illustration of young programmer coding a new project using computer. Man sitting on the big laptop and working. "/>
          <p:cNvPicPr preferRelativeResize="0"/>
          <p:nvPr/>
        </p:nvPicPr>
        <p:blipFill rotWithShape="1">
          <a:blip r:embed="rId3">
            <a:alphaModFix/>
          </a:blip>
          <a:srcRect/>
          <a:stretch/>
        </p:blipFill>
        <p:spPr>
          <a:xfrm>
            <a:off x="3236875" y="2726650"/>
            <a:ext cx="2756276" cy="2159075"/>
          </a:xfrm>
          <a:prstGeom prst="rect">
            <a:avLst/>
          </a:prstGeom>
          <a:noFill/>
          <a:ln>
            <a:noFill/>
          </a:ln>
        </p:spPr>
      </p:pic>
      <p:sp>
        <p:nvSpPr>
          <p:cNvPr id="540" name="Google Shape;540;p6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Dynamic Polymorphism</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3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6" name="Google Shape;166;p34"/>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So far, you have seen the three principle of OOPs: Abstraction, Encapsulation &amp; Inheritance.</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Now, it's time to study about the last principle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of OOPs i.e </a:t>
            </a:r>
            <a:r>
              <a:rPr lang="en" sz="2400" b="0" i="0" u="none" strike="noStrike" cap="none">
                <a:solidFill>
                  <a:srgbClr val="000000"/>
                </a:solidFill>
                <a:highlight>
                  <a:srgbClr val="FFFF00"/>
                </a:highlight>
                <a:latin typeface="Calibri"/>
                <a:ea typeface="Calibri"/>
                <a:cs typeface="Calibri"/>
                <a:sym typeface="Calibri"/>
              </a:rPr>
              <a:t>Polymorphism</a:t>
            </a:r>
            <a:r>
              <a:rPr lang="en" sz="2400" b="0" i="0" u="none" strike="noStrike" cap="none">
                <a:solidFill>
                  <a:srgbClr val="000000"/>
                </a:solidFill>
                <a:latin typeface="Calibri"/>
                <a:ea typeface="Calibri"/>
                <a:cs typeface="Calibri"/>
                <a:sym typeface="Calibri"/>
              </a:rPr>
              <a: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Polymorphism is essentially a Greek term which</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is derived from two Greek words - “Poly” meaning “many” &amp; “morph” meaning “change in form”.</a:t>
            </a:r>
            <a:endParaRPr sz="2400" b="0" i="0" u="none" strike="noStrike" cap="none">
              <a:solidFill>
                <a:srgbClr val="000000"/>
              </a:solidFill>
              <a:latin typeface="Calibri"/>
              <a:ea typeface="Calibri"/>
              <a:cs typeface="Calibri"/>
              <a:sym typeface="Calibri"/>
            </a:endParaRPr>
          </a:p>
        </p:txBody>
      </p:sp>
      <p:sp>
        <p:nvSpPr>
          <p:cNvPr id="167" name="Google Shape;167;p3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8" name="Google Shape;168;p3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69" name="Google Shape;169;p3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Polymorphism</a:t>
            </a:r>
            <a:endParaRPr sz="3000" b="1" i="0" u="none" strike="noStrike" cap="none">
              <a:solidFill>
                <a:srgbClr val="FFFFFF"/>
              </a:solidFill>
              <a:latin typeface="Calibri"/>
              <a:ea typeface="Calibri"/>
              <a:cs typeface="Calibri"/>
              <a:sym typeface="Calibri"/>
            </a:endParaRPr>
          </a:p>
        </p:txBody>
      </p:sp>
      <p:pic>
        <p:nvPicPr>
          <p:cNvPr id="170" name="Google Shape;170;p34" descr="object oriented programming OOP"/>
          <p:cNvPicPr preferRelativeResize="0"/>
          <p:nvPr/>
        </p:nvPicPr>
        <p:blipFill rotWithShape="1">
          <a:blip r:embed="rId3">
            <a:alphaModFix/>
          </a:blip>
          <a:srcRect/>
          <a:stretch/>
        </p:blipFill>
        <p:spPr>
          <a:xfrm>
            <a:off x="6630775" y="1494300"/>
            <a:ext cx="2314574" cy="23898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4"/>
        <p:cNvGrpSpPr/>
        <p:nvPr/>
      </p:nvGrpSpPr>
      <p:grpSpPr>
        <a:xfrm>
          <a:off x="0" y="0"/>
          <a:ext cx="0" cy="0"/>
          <a:chOff x="0" y="0"/>
          <a:chExt cx="0" cy="0"/>
        </a:xfrm>
      </p:grpSpPr>
      <p:sp>
        <p:nvSpPr>
          <p:cNvPr id="545" name="Google Shape;545;p70"/>
          <p:cNvSpPr txBox="1"/>
          <p:nvPr/>
        </p:nvSpPr>
        <p:spPr>
          <a:xfrm>
            <a:off x="507300" y="11443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Characteristics of Dynamic Programming</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457200" marR="0" lvl="0" indent="-381000" algn="l" rtl="0">
              <a:lnSpc>
                <a:spcPct val="15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It is one of the most important property of OOPs.</a:t>
            </a:r>
            <a:endParaRPr sz="2400" b="0" i="0" u="none" strike="noStrike" cap="none">
              <a:solidFill>
                <a:srgbClr val="000000"/>
              </a:solidFill>
              <a:latin typeface="Calibri"/>
              <a:ea typeface="Calibri"/>
              <a:cs typeface="Calibri"/>
              <a:sym typeface="Calibri"/>
            </a:endParaRPr>
          </a:p>
          <a:p>
            <a:pPr marL="457200" marR="0" lvl="0" indent="-381000" algn="l" rtl="0">
              <a:lnSpc>
                <a:spcPct val="15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It helps to create flexible and extensible programs.</a:t>
            </a: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It is also known as Dynamic Binding as well as Run time Polymorphism.</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800"/>
              <a:buFont typeface="Arial"/>
              <a:buNone/>
            </a:pPr>
            <a:endParaRPr sz="800" b="0" i="0" u="none" strike="noStrike" cap="none">
              <a:solidFill>
                <a:srgbClr val="000000"/>
              </a:solidFill>
              <a:latin typeface="Calibri"/>
              <a:ea typeface="Calibri"/>
              <a:cs typeface="Calibri"/>
              <a:sym typeface="Calibri"/>
            </a:endParaRPr>
          </a:p>
          <a:p>
            <a:pPr marL="457200" marR="0" lvl="0" indent="-381000" algn="l" rtl="0">
              <a:lnSpc>
                <a:spcPct val="15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It is implemented using method overriding.</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46" name="Google Shape;546;p7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7" name="Google Shape;547;p7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8" name="Google Shape;548;p7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49" name="Google Shape;549;p70"/>
          <p:cNvSpPr txBox="1"/>
          <p:nvPr/>
        </p:nvSpPr>
        <p:spPr>
          <a:xfrm>
            <a:off x="507300" y="14350"/>
            <a:ext cx="6954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3000" b="1" i="0" u="none" strike="noStrike" cap="none">
                <a:solidFill>
                  <a:schemeClr val="lt1"/>
                </a:solidFill>
                <a:latin typeface="Calibri"/>
                <a:ea typeface="Calibri"/>
                <a:cs typeface="Calibri"/>
                <a:sym typeface="Calibri"/>
              </a:rPr>
              <a:t>Characteristics of Dynamic Polymorphism</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3"/>
        <p:cNvGrpSpPr/>
        <p:nvPr/>
      </p:nvGrpSpPr>
      <p:grpSpPr>
        <a:xfrm>
          <a:off x="0" y="0"/>
          <a:ext cx="0" cy="0"/>
          <a:chOff x="0" y="0"/>
          <a:chExt cx="0" cy="0"/>
        </a:xfrm>
      </p:grpSpPr>
      <p:sp>
        <p:nvSpPr>
          <p:cNvPr id="554" name="Google Shape;554;p7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5" name="Google Shape;555;p71"/>
          <p:cNvSpPr txBox="1"/>
          <p:nvPr/>
        </p:nvSpPr>
        <p:spPr>
          <a:xfrm>
            <a:off x="583500" y="12205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So, now you have seen what dynamic polymorphism is and how it can be implemented using method overriding. But, what is the need to do so? How is dynamic programming proving helpful in our code?</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Let us see find out the need of dynamic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programming using the code example.</a:t>
            </a:r>
            <a:endParaRPr sz="2400" b="0" i="0" u="none" strike="noStrike" cap="none">
              <a:solidFill>
                <a:srgbClr val="000000"/>
              </a:solidFill>
              <a:latin typeface="Calibri"/>
              <a:ea typeface="Calibri"/>
              <a:cs typeface="Calibri"/>
              <a:sym typeface="Calibri"/>
            </a:endParaRPr>
          </a:p>
        </p:txBody>
      </p:sp>
      <p:sp>
        <p:nvSpPr>
          <p:cNvPr id="556" name="Google Shape;556;p7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7" name="Google Shape;557;p7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58" name="Google Shape;558;p7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559" name="Google Shape;559;p71" descr="Question marks on well designed background, good for use as template and logos. “Do you need help”"/>
          <p:cNvPicPr preferRelativeResize="0"/>
          <p:nvPr/>
        </p:nvPicPr>
        <p:blipFill rotWithShape="1">
          <a:blip r:embed="rId3">
            <a:alphaModFix/>
          </a:blip>
          <a:srcRect/>
          <a:stretch/>
        </p:blipFill>
        <p:spPr>
          <a:xfrm>
            <a:off x="6560275" y="2571760"/>
            <a:ext cx="2237175" cy="2409266"/>
          </a:xfrm>
          <a:prstGeom prst="rect">
            <a:avLst/>
          </a:prstGeom>
          <a:noFill/>
          <a:ln>
            <a:noFill/>
          </a:ln>
        </p:spPr>
      </p:pic>
      <p:sp>
        <p:nvSpPr>
          <p:cNvPr id="560" name="Google Shape;560;p71"/>
          <p:cNvSpPr txBox="1"/>
          <p:nvPr/>
        </p:nvSpPr>
        <p:spPr>
          <a:xfrm>
            <a:off x="408150" y="14400"/>
            <a:ext cx="6954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3000" b="1" i="0" u="none" strike="noStrike" cap="none">
                <a:solidFill>
                  <a:schemeClr val="lt1"/>
                </a:solidFill>
                <a:latin typeface="Calibri"/>
                <a:ea typeface="Calibri"/>
                <a:cs typeface="Calibri"/>
                <a:sym typeface="Calibri"/>
              </a:rPr>
              <a:t>Dynamic Polymorphism: Example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4"/>
        <p:cNvGrpSpPr/>
        <p:nvPr/>
      </p:nvGrpSpPr>
      <p:grpSpPr>
        <a:xfrm>
          <a:off x="0" y="0"/>
          <a:ext cx="0" cy="0"/>
          <a:chOff x="0" y="0"/>
          <a:chExt cx="0" cy="0"/>
        </a:xfrm>
      </p:grpSpPr>
      <p:sp>
        <p:nvSpPr>
          <p:cNvPr id="565" name="Google Shape;565;p72"/>
          <p:cNvSpPr txBox="1"/>
          <p:nvPr/>
        </p:nvSpPr>
        <p:spPr>
          <a:xfrm>
            <a:off x="5835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Suppose, you want to have a utility function called printDetails() method in the main method that takes an array of Students as parameter and print their details.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 printDetails() method goes through a for loop and iterates over the array and print the details of each of the Students which are the elements of this array.</a:t>
            </a:r>
            <a:endParaRPr sz="2400" b="0" i="0" u="none" strike="noStrike" cap="none">
              <a:solidFill>
                <a:srgbClr val="000000"/>
              </a:solidFill>
              <a:latin typeface="Calibri"/>
              <a:ea typeface="Calibri"/>
              <a:cs typeface="Calibri"/>
              <a:sym typeface="Calibri"/>
            </a:endParaRPr>
          </a:p>
        </p:txBody>
      </p:sp>
      <p:sp>
        <p:nvSpPr>
          <p:cNvPr id="566" name="Google Shape;566;p7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67" name="Google Shape;567;p7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68" name="Google Shape;568;p7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69" name="Google Shape;569;p7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570" name="Google Shape;570;p72"/>
          <p:cNvPicPr preferRelativeResize="0"/>
          <p:nvPr/>
        </p:nvPicPr>
        <p:blipFill rotWithShape="1">
          <a:blip r:embed="rId3">
            <a:alphaModFix/>
          </a:blip>
          <a:srcRect l="14450" t="29497" r="47897" b="54524"/>
          <a:stretch/>
        </p:blipFill>
        <p:spPr>
          <a:xfrm>
            <a:off x="1702000" y="2355951"/>
            <a:ext cx="5419424" cy="1292899"/>
          </a:xfrm>
          <a:prstGeom prst="rect">
            <a:avLst/>
          </a:prstGeom>
          <a:noFill/>
          <a:ln w="38100" cap="flat" cmpd="sng">
            <a:solidFill>
              <a:srgbClr val="0000FF"/>
            </a:solidFill>
            <a:prstDash val="solid"/>
            <a:round/>
            <a:headEnd type="none" w="sm" len="sm"/>
            <a:tailEnd type="none" w="sm" len="sm"/>
          </a:ln>
        </p:spPr>
      </p:pic>
      <p:sp>
        <p:nvSpPr>
          <p:cNvPr id="571" name="Google Shape;571;p72"/>
          <p:cNvSpPr txBox="1"/>
          <p:nvPr/>
        </p:nvSpPr>
        <p:spPr>
          <a:xfrm>
            <a:off x="507300" y="14350"/>
            <a:ext cx="6954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Dynamic Polymorphism: Example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5"/>
        <p:cNvGrpSpPr/>
        <p:nvPr/>
      </p:nvGrpSpPr>
      <p:grpSpPr>
        <a:xfrm>
          <a:off x="0" y="0"/>
          <a:ext cx="0" cy="0"/>
          <a:chOff x="0" y="0"/>
          <a:chExt cx="0" cy="0"/>
        </a:xfrm>
      </p:grpSpPr>
      <p:sp>
        <p:nvSpPr>
          <p:cNvPr id="576" name="Google Shape;576;p7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7" name="Google Shape;577;p7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8" name="Google Shape;578;p7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79" name="Google Shape;579;p7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580" name="Google Shape;580;p73"/>
          <p:cNvPicPr preferRelativeResize="0"/>
          <p:nvPr/>
        </p:nvPicPr>
        <p:blipFill rotWithShape="1">
          <a:blip r:embed="rId3">
            <a:alphaModFix/>
          </a:blip>
          <a:srcRect l="12351" t="25393" r="28377" b="35513"/>
          <a:stretch/>
        </p:blipFill>
        <p:spPr>
          <a:xfrm>
            <a:off x="768326" y="2039900"/>
            <a:ext cx="7707324" cy="2858076"/>
          </a:xfrm>
          <a:prstGeom prst="rect">
            <a:avLst/>
          </a:prstGeom>
          <a:noFill/>
          <a:ln w="38100" cap="flat" cmpd="sng">
            <a:solidFill>
              <a:srgbClr val="0000FF"/>
            </a:solidFill>
            <a:prstDash val="solid"/>
            <a:round/>
            <a:headEnd type="none" w="sm" len="sm"/>
            <a:tailEnd type="none" w="sm" len="sm"/>
          </a:ln>
        </p:spPr>
      </p:pic>
      <p:sp>
        <p:nvSpPr>
          <p:cNvPr id="581" name="Google Shape;581;p73"/>
          <p:cNvSpPr txBox="1"/>
          <p:nvPr/>
        </p:nvSpPr>
        <p:spPr>
          <a:xfrm>
            <a:off x="5835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Also, you have a PhdStudent class which is a subclass of ResearchStudent class.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2" name="Google Shape;582;p73"/>
          <p:cNvSpPr txBox="1"/>
          <p:nvPr/>
        </p:nvSpPr>
        <p:spPr>
          <a:xfrm>
            <a:off x="507300" y="14350"/>
            <a:ext cx="6954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Dynamic Polymorphism: Example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6"/>
        <p:cNvGrpSpPr/>
        <p:nvPr/>
      </p:nvGrpSpPr>
      <p:grpSpPr>
        <a:xfrm>
          <a:off x="0" y="0"/>
          <a:ext cx="0" cy="0"/>
          <a:chOff x="0" y="0"/>
          <a:chExt cx="0" cy="0"/>
        </a:xfrm>
      </p:grpSpPr>
      <p:sp>
        <p:nvSpPr>
          <p:cNvPr id="587" name="Google Shape;587;p7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8" name="Google Shape;588;p74"/>
          <p:cNvSpPr txBox="1"/>
          <p:nvPr/>
        </p:nvSpPr>
        <p:spPr>
          <a:xfrm>
            <a:off x="583500" y="991975"/>
            <a:ext cx="81576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There is an instance of PhdStudent class which you named as s3.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3700"/>
              <a:buFont typeface="Arial"/>
              <a:buNone/>
            </a:pPr>
            <a:endParaRPr sz="37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There is one assumption here in this example. The printdetails() method was created before the addition of ResearchStudent class and PhdStudent class in the code.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The person who implemented the printDetails() method had no idea that there will be a ResearchStudent and PhdStudent class in future.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9" name="Google Shape;589;p7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90" name="Google Shape;590;p7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91" name="Google Shape;591;p7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592" name="Google Shape;592;p74"/>
          <p:cNvPicPr preferRelativeResize="0"/>
          <p:nvPr/>
        </p:nvPicPr>
        <p:blipFill rotWithShape="1">
          <a:blip r:embed="rId3">
            <a:alphaModFix/>
          </a:blip>
          <a:srcRect l="12349" t="26492" r="28534" b="66400"/>
          <a:stretch/>
        </p:blipFill>
        <p:spPr>
          <a:xfrm>
            <a:off x="735900" y="1581151"/>
            <a:ext cx="7693875" cy="520076"/>
          </a:xfrm>
          <a:prstGeom prst="rect">
            <a:avLst/>
          </a:prstGeom>
          <a:noFill/>
          <a:ln w="38100" cap="flat" cmpd="sng">
            <a:solidFill>
              <a:srgbClr val="0000FF"/>
            </a:solidFill>
            <a:prstDash val="solid"/>
            <a:round/>
            <a:headEnd type="none" w="sm" len="sm"/>
            <a:tailEnd type="none" w="sm" len="sm"/>
          </a:ln>
        </p:spPr>
      </p:pic>
      <p:sp>
        <p:nvSpPr>
          <p:cNvPr id="593" name="Google Shape;593;p74"/>
          <p:cNvSpPr txBox="1"/>
          <p:nvPr/>
        </p:nvSpPr>
        <p:spPr>
          <a:xfrm>
            <a:off x="507300" y="14350"/>
            <a:ext cx="6954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Dynamic Polymorphism: Example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7"/>
        <p:cNvGrpSpPr/>
        <p:nvPr/>
      </p:nvGrpSpPr>
      <p:grpSpPr>
        <a:xfrm>
          <a:off x="0" y="0"/>
          <a:ext cx="0" cy="0"/>
          <a:chOff x="0" y="0"/>
          <a:chExt cx="0" cy="0"/>
        </a:xfrm>
      </p:grpSpPr>
      <p:sp>
        <p:nvSpPr>
          <p:cNvPr id="598" name="Google Shape;598;p75"/>
          <p:cNvSpPr txBox="1"/>
          <p:nvPr/>
        </p:nvSpPr>
        <p:spPr>
          <a:xfrm>
            <a:off x="583500" y="12205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So, this method is made to call the getDetails() function of the Student class. Now, you create an array named array of type Student in the main method and add s1, s2 &amp; s3 to it.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s1, is of the type Student, s2 is of the type ResearchStudent and s3 is of the type PhdStudent. </a:t>
            </a:r>
            <a:endParaRPr sz="2400" b="0" i="0" u="none" strike="noStrike" cap="none">
              <a:solidFill>
                <a:srgbClr val="000000"/>
              </a:solidFill>
              <a:latin typeface="Calibri"/>
              <a:ea typeface="Calibri"/>
              <a:cs typeface="Calibri"/>
              <a:sym typeface="Calibri"/>
            </a:endParaRPr>
          </a:p>
        </p:txBody>
      </p:sp>
      <p:sp>
        <p:nvSpPr>
          <p:cNvPr id="599" name="Google Shape;599;p7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0" name="Google Shape;600;p7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1" name="Google Shape;601;p7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602" name="Google Shape;602;p7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603" name="Google Shape;603;p75"/>
          <p:cNvPicPr preferRelativeResize="0"/>
          <p:nvPr/>
        </p:nvPicPr>
        <p:blipFill rotWithShape="1">
          <a:blip r:embed="rId3">
            <a:alphaModFix/>
          </a:blip>
          <a:srcRect l="13067" t="33871" r="65570" b="58201"/>
          <a:stretch/>
        </p:blipFill>
        <p:spPr>
          <a:xfrm>
            <a:off x="2524100" y="2724151"/>
            <a:ext cx="3936996" cy="821401"/>
          </a:xfrm>
          <a:prstGeom prst="rect">
            <a:avLst/>
          </a:prstGeom>
          <a:noFill/>
          <a:ln w="38100" cap="flat" cmpd="sng">
            <a:solidFill>
              <a:srgbClr val="0000FF"/>
            </a:solidFill>
            <a:prstDash val="solid"/>
            <a:round/>
            <a:headEnd type="none" w="sm" len="sm"/>
            <a:tailEnd type="none" w="sm" len="sm"/>
          </a:ln>
        </p:spPr>
      </p:pic>
      <p:sp>
        <p:nvSpPr>
          <p:cNvPr id="604" name="Google Shape;604;p75"/>
          <p:cNvSpPr txBox="1"/>
          <p:nvPr/>
        </p:nvSpPr>
        <p:spPr>
          <a:xfrm>
            <a:off x="507300" y="14350"/>
            <a:ext cx="6954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Dynamic Polymorphism: Example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8"/>
        <p:cNvGrpSpPr/>
        <p:nvPr/>
      </p:nvGrpSpPr>
      <p:grpSpPr>
        <a:xfrm>
          <a:off x="0" y="0"/>
          <a:ext cx="0" cy="0"/>
          <a:chOff x="0" y="0"/>
          <a:chExt cx="0" cy="0"/>
        </a:xfrm>
      </p:grpSpPr>
      <p:sp>
        <p:nvSpPr>
          <p:cNvPr id="609" name="Google Shape;609;p7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10" name="Google Shape;610;p76"/>
          <p:cNvSpPr txBox="1"/>
          <p:nvPr/>
        </p:nvSpPr>
        <p:spPr>
          <a:xfrm>
            <a:off x="583500" y="12205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Now, when you call the printDetails() method, you observe that the code works fine and the details of all the three students are printed.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s1 called the getDetails() method of Student class, s2 called the getDetails() method of ResearchStudent class and s3 called the getDetails() method of PhdStudent class.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611" name="Google Shape;611;p7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12" name="Google Shape;612;p7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613" name="Google Shape;613;p7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614" name="Google Shape;614;p76"/>
          <p:cNvPicPr preferRelativeResize="0"/>
          <p:nvPr/>
        </p:nvPicPr>
        <p:blipFill rotWithShape="1">
          <a:blip r:embed="rId3">
            <a:alphaModFix/>
          </a:blip>
          <a:srcRect l="14449" t="48633" r="70335" b="43712"/>
          <a:stretch/>
        </p:blipFill>
        <p:spPr>
          <a:xfrm>
            <a:off x="5382400" y="2387775"/>
            <a:ext cx="2504824" cy="708449"/>
          </a:xfrm>
          <a:prstGeom prst="rect">
            <a:avLst/>
          </a:prstGeom>
          <a:noFill/>
          <a:ln w="38100" cap="flat" cmpd="sng">
            <a:solidFill>
              <a:srgbClr val="0000FF"/>
            </a:solidFill>
            <a:prstDash val="solid"/>
            <a:round/>
            <a:headEnd type="none" w="sm" len="sm"/>
            <a:tailEnd type="none" w="sm" len="sm"/>
          </a:ln>
        </p:spPr>
      </p:pic>
      <p:sp>
        <p:nvSpPr>
          <p:cNvPr id="615" name="Google Shape;615;p76"/>
          <p:cNvSpPr txBox="1"/>
          <p:nvPr/>
        </p:nvSpPr>
        <p:spPr>
          <a:xfrm>
            <a:off x="507300" y="14350"/>
            <a:ext cx="6954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Dynamic Polymorphism: Example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9"/>
        <p:cNvGrpSpPr/>
        <p:nvPr/>
      </p:nvGrpSpPr>
      <p:grpSpPr>
        <a:xfrm>
          <a:off x="0" y="0"/>
          <a:ext cx="0" cy="0"/>
          <a:chOff x="0" y="0"/>
          <a:chExt cx="0" cy="0"/>
        </a:xfrm>
      </p:grpSpPr>
      <p:sp>
        <p:nvSpPr>
          <p:cNvPr id="620" name="Google Shape;620;p77"/>
          <p:cNvSpPr txBox="1"/>
          <p:nvPr/>
        </p:nvSpPr>
        <p:spPr>
          <a:xfrm>
            <a:off x="583500" y="12205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 catch here is that printDetails() was a method which was created before the ResearchStudent and PhdStudent class were created but still it was able to work perfectly well with the getDetails() method of these classes.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This means that as long as it is trying to call the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getDetails() method of any of the subclasses of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Student, there is no problem. </a:t>
            </a:r>
            <a:endParaRPr sz="2400" b="0" i="0" u="none" strike="noStrike" cap="none">
              <a:solidFill>
                <a:srgbClr val="000000"/>
              </a:solidFill>
              <a:latin typeface="Calibri"/>
              <a:ea typeface="Calibri"/>
              <a:cs typeface="Calibri"/>
              <a:sym typeface="Calibri"/>
            </a:endParaRPr>
          </a:p>
        </p:txBody>
      </p:sp>
      <p:sp>
        <p:nvSpPr>
          <p:cNvPr id="621" name="Google Shape;621;p7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22" name="Google Shape;622;p7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23" name="Google Shape;623;p7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624" name="Google Shape;624;p7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625" name="Google Shape;625;p77" descr="No problem phrase on a watercolor background. Motivational vector phrase"/>
          <p:cNvPicPr preferRelativeResize="0"/>
          <p:nvPr/>
        </p:nvPicPr>
        <p:blipFill rotWithShape="1">
          <a:blip r:embed="rId3">
            <a:alphaModFix/>
          </a:blip>
          <a:srcRect/>
          <a:stretch/>
        </p:blipFill>
        <p:spPr>
          <a:xfrm>
            <a:off x="6984875" y="2900200"/>
            <a:ext cx="1849275" cy="1991525"/>
          </a:xfrm>
          <a:prstGeom prst="rect">
            <a:avLst/>
          </a:prstGeom>
          <a:noFill/>
          <a:ln>
            <a:noFill/>
          </a:ln>
        </p:spPr>
      </p:pic>
      <p:sp>
        <p:nvSpPr>
          <p:cNvPr id="626" name="Google Shape;626;p77"/>
          <p:cNvSpPr txBox="1"/>
          <p:nvPr/>
        </p:nvSpPr>
        <p:spPr>
          <a:xfrm>
            <a:off x="507300" y="14350"/>
            <a:ext cx="6954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Dynamic Polymorphism: Example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0"/>
        <p:cNvGrpSpPr/>
        <p:nvPr/>
      </p:nvGrpSpPr>
      <p:grpSpPr>
        <a:xfrm>
          <a:off x="0" y="0"/>
          <a:ext cx="0" cy="0"/>
          <a:chOff x="0" y="0"/>
          <a:chExt cx="0" cy="0"/>
        </a:xfrm>
      </p:grpSpPr>
      <p:sp>
        <p:nvSpPr>
          <p:cNvPr id="631" name="Google Shape;631;p7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2" name="Google Shape;632;p78"/>
          <p:cNvSpPr txBox="1"/>
          <p:nvPr/>
        </p:nvSpPr>
        <p:spPr>
          <a:xfrm>
            <a:off x="583500" y="12205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So, you can see that Dynamic Polymorphism is at play and it is allowing you to choose the right version of the getDetails() method.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633" name="Google Shape;633;p7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4" name="Google Shape;634;p7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635" name="Google Shape;635;p7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636" name="Google Shape;636;p78" descr="Website creative project team works on an idea."/>
          <p:cNvPicPr preferRelativeResize="0"/>
          <p:nvPr/>
        </p:nvPicPr>
        <p:blipFill rotWithShape="1">
          <a:blip r:embed="rId3">
            <a:alphaModFix/>
          </a:blip>
          <a:srcRect/>
          <a:stretch/>
        </p:blipFill>
        <p:spPr>
          <a:xfrm>
            <a:off x="2999325" y="2354850"/>
            <a:ext cx="3400425" cy="2667000"/>
          </a:xfrm>
          <a:prstGeom prst="rect">
            <a:avLst/>
          </a:prstGeom>
          <a:noFill/>
          <a:ln>
            <a:noFill/>
          </a:ln>
        </p:spPr>
      </p:pic>
      <p:sp>
        <p:nvSpPr>
          <p:cNvPr id="637" name="Google Shape;637;p78"/>
          <p:cNvSpPr txBox="1"/>
          <p:nvPr/>
        </p:nvSpPr>
        <p:spPr>
          <a:xfrm>
            <a:off x="507300" y="14350"/>
            <a:ext cx="6954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Dynamic Polymorphism: Example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1"/>
        <p:cNvGrpSpPr/>
        <p:nvPr/>
      </p:nvGrpSpPr>
      <p:grpSpPr>
        <a:xfrm>
          <a:off x="0" y="0"/>
          <a:ext cx="0" cy="0"/>
          <a:chOff x="0" y="0"/>
          <a:chExt cx="0" cy="0"/>
        </a:xfrm>
      </p:grpSpPr>
      <p:sp>
        <p:nvSpPr>
          <p:cNvPr id="642" name="Google Shape;642;p7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3" name="Google Shape;643;p79"/>
          <p:cNvSpPr txBox="1"/>
          <p:nvPr/>
        </p:nvSpPr>
        <p:spPr>
          <a:xfrm>
            <a:off x="583500" y="12205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Now, if you need to use Dynamic Polymorphism in a powerful way, you need to understand a subtle point about it.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 point is that what happens when a call to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overriding method of a subclass happens not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from outside the class but from another method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implemented in the superclass?</a:t>
            </a:r>
            <a:endParaRPr sz="2400" b="0" i="0" u="none" strike="noStrike" cap="none">
              <a:solidFill>
                <a:srgbClr val="000000"/>
              </a:solidFill>
              <a:latin typeface="Calibri"/>
              <a:ea typeface="Calibri"/>
              <a:cs typeface="Calibri"/>
              <a:sym typeface="Calibri"/>
            </a:endParaRPr>
          </a:p>
        </p:txBody>
      </p:sp>
      <p:sp>
        <p:nvSpPr>
          <p:cNvPr id="644" name="Google Shape;644;p7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5" name="Google Shape;645;p7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646" name="Google Shape;646;p7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647" name="Google Shape;647;p79" descr="Businessman thinking. Question mark. Vector illustration"/>
          <p:cNvPicPr preferRelativeResize="0"/>
          <p:nvPr/>
        </p:nvPicPr>
        <p:blipFill rotWithShape="1">
          <a:blip r:embed="rId3">
            <a:alphaModFix/>
          </a:blip>
          <a:srcRect/>
          <a:stretch/>
        </p:blipFill>
        <p:spPr>
          <a:xfrm>
            <a:off x="6773750" y="2292900"/>
            <a:ext cx="2173900" cy="2244575"/>
          </a:xfrm>
          <a:prstGeom prst="rect">
            <a:avLst/>
          </a:prstGeom>
          <a:noFill/>
          <a:ln>
            <a:noFill/>
          </a:ln>
        </p:spPr>
      </p:pic>
      <p:sp>
        <p:nvSpPr>
          <p:cNvPr id="648" name="Google Shape;648;p79"/>
          <p:cNvSpPr txBox="1"/>
          <p:nvPr/>
        </p:nvSpPr>
        <p:spPr>
          <a:xfrm>
            <a:off x="507300" y="14350"/>
            <a:ext cx="6954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Dynamic Polymorphism: Detailed Concept</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4"/>
        <p:cNvGrpSpPr/>
        <p:nvPr/>
      </p:nvGrpSpPr>
      <p:grpSpPr>
        <a:xfrm>
          <a:off x="0" y="0"/>
          <a:ext cx="0" cy="0"/>
          <a:chOff x="0" y="0"/>
          <a:chExt cx="0" cy="0"/>
        </a:xfrm>
      </p:grpSpPr>
      <p:sp>
        <p:nvSpPr>
          <p:cNvPr id="175" name="Google Shape;175;p35"/>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What is Polymorphism?</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Polymorphism essentially means for something to occur in "different forms".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In the programming paradigm, it means the ability of a variable, function or object to take on multiple forms.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p:txBody>
      </p:sp>
      <p:sp>
        <p:nvSpPr>
          <p:cNvPr id="176" name="Google Shape;176;p3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7" name="Google Shape;177;p3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8" name="Google Shape;178;p3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79" name="Google Shape;179;p3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80" name="Google Shape;180;p3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Polymorphism</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2"/>
        <p:cNvGrpSpPr/>
        <p:nvPr/>
      </p:nvGrpSpPr>
      <p:grpSpPr>
        <a:xfrm>
          <a:off x="0" y="0"/>
          <a:ext cx="0" cy="0"/>
          <a:chOff x="0" y="0"/>
          <a:chExt cx="0" cy="0"/>
        </a:xfrm>
      </p:grpSpPr>
      <p:sp>
        <p:nvSpPr>
          <p:cNvPr id="653" name="Google Shape;653;p8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4" name="Google Shape;654;p80"/>
          <p:cNvSpPr txBox="1"/>
          <p:nvPr/>
        </p:nvSpPr>
        <p:spPr>
          <a:xfrm>
            <a:off x="583500" y="10681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Let’s get back to the code to understand this. There are some changes in the code: no PhdStudent class and its instances, no getDetails() method in the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ResearchStudent class.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Now, the getDetails() method is only present in Student class. So, the object of ResearchStudent class will also invoke the getDetails() method from the Student class because ResearchStudent is a subclass of Student class.  </a:t>
            </a:r>
            <a:endParaRPr sz="2400" b="0" i="0" u="none" strike="noStrike" cap="none">
              <a:solidFill>
                <a:srgbClr val="000000"/>
              </a:solidFill>
              <a:latin typeface="Calibri"/>
              <a:ea typeface="Calibri"/>
              <a:cs typeface="Calibri"/>
              <a:sym typeface="Calibri"/>
            </a:endParaRPr>
          </a:p>
        </p:txBody>
      </p:sp>
      <p:sp>
        <p:nvSpPr>
          <p:cNvPr id="655" name="Google Shape;655;p8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6" name="Google Shape;656;p8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657" name="Google Shape;657;p8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658" name="Google Shape;658;p80"/>
          <p:cNvPicPr preferRelativeResize="0"/>
          <p:nvPr/>
        </p:nvPicPr>
        <p:blipFill rotWithShape="1">
          <a:blip r:embed="rId3">
            <a:alphaModFix/>
          </a:blip>
          <a:srcRect l="13986" t="25121" r="59579" b="62488"/>
          <a:stretch/>
        </p:blipFill>
        <p:spPr>
          <a:xfrm>
            <a:off x="4806200" y="2048025"/>
            <a:ext cx="4053451" cy="1068050"/>
          </a:xfrm>
          <a:prstGeom prst="rect">
            <a:avLst/>
          </a:prstGeom>
          <a:noFill/>
          <a:ln w="38100" cap="flat" cmpd="sng">
            <a:solidFill>
              <a:srgbClr val="0000FF"/>
            </a:solidFill>
            <a:prstDash val="solid"/>
            <a:round/>
            <a:headEnd type="none" w="sm" len="sm"/>
            <a:tailEnd type="none" w="sm" len="sm"/>
          </a:ln>
        </p:spPr>
      </p:pic>
      <p:sp>
        <p:nvSpPr>
          <p:cNvPr id="659" name="Google Shape;659;p80"/>
          <p:cNvSpPr txBox="1"/>
          <p:nvPr/>
        </p:nvSpPr>
        <p:spPr>
          <a:xfrm>
            <a:off x="507300" y="14350"/>
            <a:ext cx="6954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Dynamic Polymorphism: Detailed Concept</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3"/>
        <p:cNvGrpSpPr/>
        <p:nvPr/>
      </p:nvGrpSpPr>
      <p:grpSpPr>
        <a:xfrm>
          <a:off x="0" y="0"/>
          <a:ext cx="0" cy="0"/>
          <a:chOff x="0" y="0"/>
          <a:chExt cx="0" cy="0"/>
        </a:xfrm>
      </p:grpSpPr>
      <p:sp>
        <p:nvSpPr>
          <p:cNvPr id="664" name="Google Shape;664;p8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65" name="Google Shape;665;p81"/>
          <p:cNvSpPr txBox="1"/>
          <p:nvPr/>
        </p:nvSpPr>
        <p:spPr>
          <a:xfrm>
            <a:off x="583500" y="839575"/>
            <a:ext cx="82842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Now, inside the getDetails()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method of the student class,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there is a call to the computeFees() method of the Student class.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Now, you override this computeFees() method to the ResearchStudent class and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provide a new definition to it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giving 10% rebate in the fees.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500"/>
              <a:buFont typeface="Arial"/>
              <a:buNone/>
            </a:pPr>
            <a:endParaRPr sz="1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Note: annualFees attribute has to be declared as protected instead of private so that there is no error.   </a:t>
            </a:r>
            <a:endParaRPr sz="2400" b="0" i="0" u="none" strike="noStrike" cap="none">
              <a:solidFill>
                <a:srgbClr val="000000"/>
              </a:solidFill>
              <a:latin typeface="Calibri"/>
              <a:ea typeface="Calibri"/>
              <a:cs typeface="Calibri"/>
              <a:sym typeface="Calibri"/>
            </a:endParaRPr>
          </a:p>
        </p:txBody>
      </p:sp>
      <p:sp>
        <p:nvSpPr>
          <p:cNvPr id="666" name="Google Shape;666;p8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67" name="Google Shape;667;p8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668" name="Google Shape;668;p8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669" name="Google Shape;669;p81"/>
          <p:cNvPicPr preferRelativeResize="0"/>
          <p:nvPr/>
        </p:nvPicPr>
        <p:blipFill rotWithShape="1">
          <a:blip r:embed="rId3">
            <a:alphaModFix/>
          </a:blip>
          <a:srcRect l="14755" t="27039" r="53277" b="62573"/>
          <a:stretch/>
        </p:blipFill>
        <p:spPr>
          <a:xfrm>
            <a:off x="4511125" y="920000"/>
            <a:ext cx="4496069" cy="821401"/>
          </a:xfrm>
          <a:prstGeom prst="rect">
            <a:avLst/>
          </a:prstGeom>
          <a:noFill/>
          <a:ln w="38100" cap="flat" cmpd="sng">
            <a:solidFill>
              <a:srgbClr val="0000FF"/>
            </a:solidFill>
            <a:prstDash val="solid"/>
            <a:round/>
            <a:headEnd type="none" w="sm" len="sm"/>
            <a:tailEnd type="none" w="sm" len="sm"/>
          </a:ln>
        </p:spPr>
      </p:pic>
      <p:pic>
        <p:nvPicPr>
          <p:cNvPr id="670" name="Google Shape;670;p81"/>
          <p:cNvPicPr preferRelativeResize="0"/>
          <p:nvPr/>
        </p:nvPicPr>
        <p:blipFill rotWithShape="1">
          <a:blip r:embed="rId3">
            <a:alphaModFix/>
          </a:blip>
          <a:srcRect l="14624" t="36813" r="52332" b="52964"/>
          <a:stretch/>
        </p:blipFill>
        <p:spPr>
          <a:xfrm>
            <a:off x="4361031" y="3080225"/>
            <a:ext cx="4722368" cy="821401"/>
          </a:xfrm>
          <a:prstGeom prst="rect">
            <a:avLst/>
          </a:prstGeom>
          <a:noFill/>
          <a:ln w="38100" cap="flat" cmpd="sng">
            <a:solidFill>
              <a:srgbClr val="0000FF"/>
            </a:solidFill>
            <a:prstDash val="solid"/>
            <a:round/>
            <a:headEnd type="none" w="sm" len="sm"/>
            <a:tailEnd type="none" w="sm" len="sm"/>
          </a:ln>
        </p:spPr>
      </p:pic>
      <p:sp>
        <p:nvSpPr>
          <p:cNvPr id="671" name="Google Shape;671;p81"/>
          <p:cNvSpPr txBox="1"/>
          <p:nvPr/>
        </p:nvSpPr>
        <p:spPr>
          <a:xfrm>
            <a:off x="507300" y="14350"/>
            <a:ext cx="6954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Dynamic Polymorphism: Detailed Concept</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5"/>
        <p:cNvGrpSpPr/>
        <p:nvPr/>
      </p:nvGrpSpPr>
      <p:grpSpPr>
        <a:xfrm>
          <a:off x="0" y="0"/>
          <a:ext cx="0" cy="0"/>
          <a:chOff x="0" y="0"/>
          <a:chExt cx="0" cy="0"/>
        </a:xfrm>
      </p:grpSpPr>
      <p:sp>
        <p:nvSpPr>
          <p:cNvPr id="676" name="Google Shape;676;p8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7" name="Google Shape;677;p82"/>
          <p:cNvSpPr txBox="1"/>
          <p:nvPr/>
        </p:nvSpPr>
        <p:spPr>
          <a:xfrm>
            <a:off x="583500" y="12205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Now, there are two computeFees() method and you know that according to the definition of getDetails() method, computeFees() will be called whenever the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getDetails() will be called.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So, the question here is that if you’ll call the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getDetails() method from an instance of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ResearchStudent class, which computeFees() method will be called?</a:t>
            </a:r>
            <a:endParaRPr sz="2400" b="0" i="0" u="none" strike="noStrike" cap="none">
              <a:solidFill>
                <a:srgbClr val="000000"/>
              </a:solidFill>
              <a:latin typeface="Calibri"/>
              <a:ea typeface="Calibri"/>
              <a:cs typeface="Calibri"/>
              <a:sym typeface="Calibri"/>
            </a:endParaRPr>
          </a:p>
        </p:txBody>
      </p:sp>
      <p:sp>
        <p:nvSpPr>
          <p:cNvPr id="678" name="Google Shape;678;p8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9" name="Google Shape;679;p8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680" name="Google Shape;680;p8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681" name="Google Shape;681;p82" descr="Close up of girl's hand placing the last jigsaw puzzle piece with word Fees"/>
          <p:cNvPicPr preferRelativeResize="0"/>
          <p:nvPr/>
        </p:nvPicPr>
        <p:blipFill rotWithShape="1">
          <a:blip r:embed="rId3">
            <a:alphaModFix/>
          </a:blip>
          <a:srcRect/>
          <a:stretch/>
        </p:blipFill>
        <p:spPr>
          <a:xfrm>
            <a:off x="6319025" y="2206125"/>
            <a:ext cx="2666850" cy="1914650"/>
          </a:xfrm>
          <a:prstGeom prst="rect">
            <a:avLst/>
          </a:prstGeom>
          <a:noFill/>
          <a:ln>
            <a:noFill/>
          </a:ln>
        </p:spPr>
      </p:pic>
      <p:sp>
        <p:nvSpPr>
          <p:cNvPr id="682" name="Google Shape;682;p82"/>
          <p:cNvSpPr txBox="1"/>
          <p:nvPr/>
        </p:nvSpPr>
        <p:spPr>
          <a:xfrm>
            <a:off x="507300" y="14350"/>
            <a:ext cx="6954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Dynamic Polymorphism: Detailed Concept</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6"/>
        <p:cNvGrpSpPr/>
        <p:nvPr/>
      </p:nvGrpSpPr>
      <p:grpSpPr>
        <a:xfrm>
          <a:off x="0" y="0"/>
          <a:ext cx="0" cy="0"/>
          <a:chOff x="0" y="0"/>
          <a:chExt cx="0" cy="0"/>
        </a:xfrm>
      </p:grpSpPr>
      <p:sp>
        <p:nvSpPr>
          <p:cNvPr id="687" name="Google Shape;687;p8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8" name="Google Shape;688;p83"/>
          <p:cNvSpPr txBox="1"/>
          <p:nvPr/>
        </p:nvSpPr>
        <p:spPr>
          <a:xfrm>
            <a:off x="583500" y="12205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 answer is that the computeFees() method of ResearchStudent class will be called. This is because dynamic polymorphism is not just effective at the first level of function call, rather, it is effective at any level depth of function calls.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This means even if overriding function is called from within some other method defined inside the superclass, still, always the overridden version of the function will be called.</a:t>
            </a:r>
            <a:endParaRPr sz="2400" b="0" i="0" u="none" strike="noStrike" cap="none">
              <a:solidFill>
                <a:srgbClr val="000000"/>
              </a:solidFill>
              <a:latin typeface="Calibri"/>
              <a:ea typeface="Calibri"/>
              <a:cs typeface="Calibri"/>
              <a:sym typeface="Calibri"/>
            </a:endParaRPr>
          </a:p>
        </p:txBody>
      </p:sp>
      <p:sp>
        <p:nvSpPr>
          <p:cNvPr id="689" name="Google Shape;689;p8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0" name="Google Shape;690;p8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691" name="Google Shape;691;p8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692" name="Google Shape;692;p83"/>
          <p:cNvSpPr txBox="1"/>
          <p:nvPr/>
        </p:nvSpPr>
        <p:spPr>
          <a:xfrm>
            <a:off x="507300" y="14350"/>
            <a:ext cx="6954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Dynamic Polymorphism: Detailed Concept</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6"/>
        <p:cNvGrpSpPr/>
        <p:nvPr/>
      </p:nvGrpSpPr>
      <p:grpSpPr>
        <a:xfrm>
          <a:off x="0" y="0"/>
          <a:ext cx="0" cy="0"/>
          <a:chOff x="0" y="0"/>
          <a:chExt cx="0" cy="0"/>
        </a:xfrm>
      </p:grpSpPr>
      <p:sp>
        <p:nvSpPr>
          <p:cNvPr id="697" name="Google Shape;697;p84"/>
          <p:cNvSpPr txBox="1"/>
          <p:nvPr/>
        </p:nvSpPr>
        <p:spPr>
          <a:xfrm>
            <a:off x="583500" y="12205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Suppose, you want to add information about Professor in your code. So, you can add a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Professor class into your</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program. It can have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attribute name,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startingSalary and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employeeNumber. Now, it resembles the Student class because also has got a common attribute called name. </a:t>
            </a:r>
            <a:endParaRPr sz="2400" b="0" i="0" u="none" strike="noStrike" cap="none">
              <a:solidFill>
                <a:srgbClr val="000000"/>
              </a:solidFill>
              <a:latin typeface="Calibri"/>
              <a:ea typeface="Calibri"/>
              <a:cs typeface="Calibri"/>
              <a:sym typeface="Calibri"/>
            </a:endParaRPr>
          </a:p>
        </p:txBody>
      </p:sp>
      <p:sp>
        <p:nvSpPr>
          <p:cNvPr id="698" name="Google Shape;698;p8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9" name="Google Shape;699;p8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0" name="Google Shape;700;p8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701" name="Google Shape;701;p84"/>
          <p:cNvSpPr txBox="1"/>
          <p:nvPr/>
        </p:nvSpPr>
        <p:spPr>
          <a:xfrm>
            <a:off x="507300" y="14350"/>
            <a:ext cx="7610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Need for Abstract Classes</a:t>
            </a:r>
            <a:endParaRPr sz="3000" b="1" i="0" u="none" strike="noStrike" cap="none">
              <a:solidFill>
                <a:srgbClr val="FFFFFF"/>
              </a:solidFill>
              <a:latin typeface="Calibri"/>
              <a:ea typeface="Calibri"/>
              <a:cs typeface="Calibri"/>
              <a:sym typeface="Calibri"/>
            </a:endParaRPr>
          </a:p>
        </p:txBody>
      </p:sp>
      <p:pic>
        <p:nvPicPr>
          <p:cNvPr id="702" name="Google Shape;702;p84"/>
          <p:cNvPicPr preferRelativeResize="0"/>
          <p:nvPr/>
        </p:nvPicPr>
        <p:blipFill rotWithShape="1">
          <a:blip r:embed="rId3">
            <a:alphaModFix/>
          </a:blip>
          <a:srcRect l="14640" t="26974" r="48221" b="48193"/>
          <a:stretch/>
        </p:blipFill>
        <p:spPr>
          <a:xfrm>
            <a:off x="3792575" y="1784750"/>
            <a:ext cx="4879625" cy="1834301"/>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6"/>
        <p:cNvGrpSpPr/>
        <p:nvPr/>
      </p:nvGrpSpPr>
      <p:grpSpPr>
        <a:xfrm>
          <a:off x="0" y="0"/>
          <a:ext cx="0" cy="0"/>
          <a:chOff x="0" y="0"/>
          <a:chExt cx="0" cy="0"/>
        </a:xfrm>
      </p:grpSpPr>
      <p:sp>
        <p:nvSpPr>
          <p:cNvPr id="707" name="Google Shape;707;p8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8" name="Google Shape;708;p85"/>
          <p:cNvSpPr txBox="1"/>
          <p:nvPr/>
        </p:nvSpPr>
        <p:spPr>
          <a:xfrm>
            <a:off x="583500" y="10681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Also, you would want to print the details of both Students and Professors in one go.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In inheritance, you must have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learned that as soon as there is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some commonality between two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classes, it should be captured using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the principles of inheritance. So, here, you can observe that Student and Professor are basically two types of Person.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709" name="Google Shape;709;p8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0" name="Google Shape;710;p8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711" name="Google Shape;711;p8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712" name="Google Shape;712;p85"/>
          <p:cNvPicPr preferRelativeResize="0"/>
          <p:nvPr/>
        </p:nvPicPr>
        <p:blipFill rotWithShape="1">
          <a:blip r:embed="rId3">
            <a:alphaModFix/>
          </a:blip>
          <a:srcRect l="51178" t="23715" r="22386" b="45628"/>
          <a:stretch/>
        </p:blipFill>
        <p:spPr>
          <a:xfrm>
            <a:off x="5289350" y="1906375"/>
            <a:ext cx="3232250" cy="2107475"/>
          </a:xfrm>
          <a:prstGeom prst="rect">
            <a:avLst/>
          </a:prstGeom>
          <a:noFill/>
          <a:ln w="38100" cap="flat" cmpd="sng">
            <a:solidFill>
              <a:srgbClr val="000000"/>
            </a:solidFill>
            <a:prstDash val="solid"/>
            <a:round/>
            <a:headEnd type="none" w="sm" len="sm"/>
            <a:tailEnd type="none" w="sm" len="sm"/>
          </a:ln>
        </p:spPr>
      </p:pic>
      <p:sp>
        <p:nvSpPr>
          <p:cNvPr id="713" name="Google Shape;713;p85"/>
          <p:cNvSpPr txBox="1"/>
          <p:nvPr/>
        </p:nvSpPr>
        <p:spPr>
          <a:xfrm>
            <a:off x="507300" y="14350"/>
            <a:ext cx="7610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Need for Abstract Classes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7"/>
        <p:cNvGrpSpPr/>
        <p:nvPr/>
      </p:nvGrpSpPr>
      <p:grpSpPr>
        <a:xfrm>
          <a:off x="0" y="0"/>
          <a:ext cx="0" cy="0"/>
          <a:chOff x="0" y="0"/>
          <a:chExt cx="0" cy="0"/>
        </a:xfrm>
      </p:grpSpPr>
      <p:sp>
        <p:nvSpPr>
          <p:cNvPr id="718" name="Google Shape;718;p86"/>
          <p:cNvSpPr txBox="1"/>
          <p:nvPr/>
        </p:nvSpPr>
        <p:spPr>
          <a:xfrm>
            <a:off x="583500" y="9919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Therefore, you must have a super class above these two classes named Person class. So, you must make the Student &amp; Professor class extend the Person class.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Since, name is a common attribute in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both the classes, so it can be removed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from both the classes and added in the Person class. You can have a constructor for the Person class to initialize the name attribute. </a:t>
            </a:r>
            <a:endParaRPr sz="2400" b="0" i="0" u="none" strike="noStrike" cap="none">
              <a:solidFill>
                <a:srgbClr val="000000"/>
              </a:solidFill>
              <a:latin typeface="Calibri"/>
              <a:ea typeface="Calibri"/>
              <a:cs typeface="Calibri"/>
              <a:sym typeface="Calibri"/>
            </a:endParaRPr>
          </a:p>
        </p:txBody>
      </p:sp>
      <p:sp>
        <p:nvSpPr>
          <p:cNvPr id="719" name="Google Shape;719;p8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0" name="Google Shape;720;p8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1" name="Google Shape;721;p8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722" name="Google Shape;722;p8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723" name="Google Shape;723;p86"/>
          <p:cNvPicPr preferRelativeResize="0"/>
          <p:nvPr/>
        </p:nvPicPr>
        <p:blipFill rotWithShape="1">
          <a:blip r:embed="rId3">
            <a:alphaModFix/>
          </a:blip>
          <a:srcRect l="14755" t="27037" r="61882" b="51913"/>
          <a:stretch/>
        </p:blipFill>
        <p:spPr>
          <a:xfrm>
            <a:off x="5685025" y="1924350"/>
            <a:ext cx="3222876" cy="1632636"/>
          </a:xfrm>
          <a:prstGeom prst="rect">
            <a:avLst/>
          </a:prstGeom>
          <a:noFill/>
          <a:ln w="38100" cap="flat" cmpd="sng">
            <a:solidFill>
              <a:srgbClr val="0000FF"/>
            </a:solidFill>
            <a:prstDash val="solid"/>
            <a:round/>
            <a:headEnd type="none" w="sm" len="sm"/>
            <a:tailEnd type="none" w="sm" len="sm"/>
          </a:ln>
        </p:spPr>
      </p:pic>
      <p:sp>
        <p:nvSpPr>
          <p:cNvPr id="724" name="Google Shape;724;p86"/>
          <p:cNvSpPr txBox="1"/>
          <p:nvPr/>
        </p:nvSpPr>
        <p:spPr>
          <a:xfrm>
            <a:off x="507300" y="14350"/>
            <a:ext cx="7610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Need for Abstract Classes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8"/>
        <p:cNvGrpSpPr/>
        <p:nvPr/>
      </p:nvGrpSpPr>
      <p:grpSpPr>
        <a:xfrm>
          <a:off x="0" y="0"/>
          <a:ext cx="0" cy="0"/>
          <a:chOff x="0" y="0"/>
          <a:chExt cx="0" cy="0"/>
        </a:xfrm>
      </p:grpSpPr>
      <p:sp>
        <p:nvSpPr>
          <p:cNvPr id="729" name="Google Shape;729;p87"/>
          <p:cNvSpPr txBox="1"/>
          <p:nvPr/>
        </p:nvSpPr>
        <p:spPr>
          <a:xfrm>
            <a:off x="583500" y="11443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Parallely, you can make changes for the name initialization in the constructor of the Student &amp; Professor class using the super keyword.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730" name="Google Shape;730;p8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1" name="Google Shape;731;p8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2" name="Google Shape;732;p8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733" name="Google Shape;733;p8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734" name="Google Shape;734;p87"/>
          <p:cNvPicPr preferRelativeResize="0"/>
          <p:nvPr/>
        </p:nvPicPr>
        <p:blipFill rotWithShape="1">
          <a:blip r:embed="rId3">
            <a:alphaModFix/>
          </a:blip>
          <a:srcRect l="13962" t="27219" r="58115" b="60391"/>
          <a:stretch/>
        </p:blipFill>
        <p:spPr>
          <a:xfrm>
            <a:off x="5249201" y="3031947"/>
            <a:ext cx="3653599" cy="911403"/>
          </a:xfrm>
          <a:prstGeom prst="rect">
            <a:avLst/>
          </a:prstGeom>
          <a:noFill/>
          <a:ln w="38100" cap="flat" cmpd="sng">
            <a:solidFill>
              <a:srgbClr val="0000FF"/>
            </a:solidFill>
            <a:prstDash val="solid"/>
            <a:round/>
            <a:headEnd type="none" w="sm" len="sm"/>
            <a:tailEnd type="none" w="sm" len="sm"/>
          </a:ln>
        </p:spPr>
      </p:pic>
      <p:pic>
        <p:nvPicPr>
          <p:cNvPr id="735" name="Google Shape;735;p87"/>
          <p:cNvPicPr preferRelativeResize="0"/>
          <p:nvPr/>
        </p:nvPicPr>
        <p:blipFill rotWithShape="1">
          <a:blip r:embed="rId4">
            <a:alphaModFix/>
          </a:blip>
          <a:srcRect l="14778" t="32036" r="50660" b="55573"/>
          <a:stretch/>
        </p:blipFill>
        <p:spPr>
          <a:xfrm>
            <a:off x="345625" y="3059525"/>
            <a:ext cx="4522584" cy="911399"/>
          </a:xfrm>
          <a:prstGeom prst="rect">
            <a:avLst/>
          </a:prstGeom>
          <a:noFill/>
          <a:ln w="38100" cap="flat" cmpd="sng">
            <a:solidFill>
              <a:srgbClr val="0000FF"/>
            </a:solidFill>
            <a:prstDash val="solid"/>
            <a:round/>
            <a:headEnd type="none" w="sm" len="sm"/>
            <a:tailEnd type="none" w="sm" len="sm"/>
          </a:ln>
        </p:spPr>
      </p:pic>
      <p:sp>
        <p:nvSpPr>
          <p:cNvPr id="736" name="Google Shape;736;p87"/>
          <p:cNvSpPr txBox="1"/>
          <p:nvPr/>
        </p:nvSpPr>
        <p:spPr>
          <a:xfrm>
            <a:off x="507300" y="14350"/>
            <a:ext cx="7610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Need for Abstract Classes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0"/>
        <p:cNvGrpSpPr/>
        <p:nvPr/>
      </p:nvGrpSpPr>
      <p:grpSpPr>
        <a:xfrm>
          <a:off x="0" y="0"/>
          <a:ext cx="0" cy="0"/>
          <a:chOff x="0" y="0"/>
          <a:chExt cx="0" cy="0"/>
        </a:xfrm>
      </p:grpSpPr>
      <p:sp>
        <p:nvSpPr>
          <p:cNvPr id="741" name="Google Shape;741;p8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2" name="Google Shape;742;p88"/>
          <p:cNvSpPr txBox="1"/>
          <p:nvPr/>
        </p:nvSpPr>
        <p:spPr>
          <a:xfrm>
            <a:off x="583500" y="11443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Now, you can create a printDetails() method inside the Main class. It resembles the printDetails() method you created earlier. The only difference is that this works on an array of Person and not Student.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743" name="Google Shape;743;p8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4" name="Google Shape;744;p8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745" name="Google Shape;745;p8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746" name="Google Shape;746;p88"/>
          <p:cNvPicPr preferRelativeResize="0"/>
          <p:nvPr/>
        </p:nvPicPr>
        <p:blipFill rotWithShape="1">
          <a:blip r:embed="rId3">
            <a:alphaModFix/>
          </a:blip>
          <a:srcRect l="15001" t="27146" r="48807" b="58388"/>
          <a:stretch/>
        </p:blipFill>
        <p:spPr>
          <a:xfrm>
            <a:off x="1467100" y="3297344"/>
            <a:ext cx="5953800" cy="1337906"/>
          </a:xfrm>
          <a:prstGeom prst="rect">
            <a:avLst/>
          </a:prstGeom>
          <a:noFill/>
          <a:ln w="38100" cap="flat" cmpd="sng">
            <a:solidFill>
              <a:srgbClr val="0000FF"/>
            </a:solidFill>
            <a:prstDash val="solid"/>
            <a:round/>
            <a:headEnd type="none" w="sm" len="sm"/>
            <a:tailEnd type="none" w="sm" len="sm"/>
          </a:ln>
        </p:spPr>
      </p:pic>
      <p:sp>
        <p:nvSpPr>
          <p:cNvPr id="747" name="Google Shape;747;p88"/>
          <p:cNvSpPr txBox="1"/>
          <p:nvPr/>
        </p:nvSpPr>
        <p:spPr>
          <a:xfrm>
            <a:off x="507300" y="14350"/>
            <a:ext cx="7610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Need for Abstract Classes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1"/>
        <p:cNvGrpSpPr/>
        <p:nvPr/>
      </p:nvGrpSpPr>
      <p:grpSpPr>
        <a:xfrm>
          <a:off x="0" y="0"/>
          <a:ext cx="0" cy="0"/>
          <a:chOff x="0" y="0"/>
          <a:chExt cx="0" cy="0"/>
        </a:xfrm>
      </p:grpSpPr>
      <p:sp>
        <p:nvSpPr>
          <p:cNvPr id="752" name="Google Shape;752;p8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3" name="Google Shape;753;p89"/>
          <p:cNvSpPr txBox="1"/>
          <p:nvPr/>
        </p:nvSpPr>
        <p:spPr>
          <a:xfrm>
            <a:off x="583500" y="9919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Now, inside the main method you can have instances of Student class, ResearchStudent class and Professor class say s1, s2 and p1 respectively.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You can create an array of type Person and add instances s1, s2 and p1 to it. This array can be passed as a parameter to the printdetails() function.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754" name="Google Shape;754;p8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5" name="Google Shape;755;p8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756" name="Google Shape;756;p8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757" name="Google Shape;757;p89"/>
          <p:cNvPicPr preferRelativeResize="0"/>
          <p:nvPr/>
        </p:nvPicPr>
        <p:blipFill rotWithShape="1">
          <a:blip r:embed="rId3">
            <a:alphaModFix/>
          </a:blip>
          <a:srcRect l="14774" t="29388" r="31553" b="54634"/>
          <a:stretch/>
        </p:blipFill>
        <p:spPr>
          <a:xfrm>
            <a:off x="1364325" y="2436100"/>
            <a:ext cx="6364450" cy="1065151"/>
          </a:xfrm>
          <a:prstGeom prst="rect">
            <a:avLst/>
          </a:prstGeom>
          <a:noFill/>
          <a:ln w="38100" cap="flat" cmpd="sng">
            <a:solidFill>
              <a:srgbClr val="0000FF"/>
            </a:solidFill>
            <a:prstDash val="solid"/>
            <a:round/>
            <a:headEnd type="none" w="sm" len="sm"/>
            <a:tailEnd type="none" w="sm" len="sm"/>
          </a:ln>
        </p:spPr>
      </p:pic>
      <p:sp>
        <p:nvSpPr>
          <p:cNvPr id="758" name="Google Shape;758;p89"/>
          <p:cNvSpPr txBox="1"/>
          <p:nvPr/>
        </p:nvSpPr>
        <p:spPr>
          <a:xfrm>
            <a:off x="507300" y="14350"/>
            <a:ext cx="7610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Need for Abstract Classes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4"/>
        <p:cNvGrpSpPr/>
        <p:nvPr/>
      </p:nvGrpSpPr>
      <p:grpSpPr>
        <a:xfrm>
          <a:off x="0" y="0"/>
          <a:ext cx="0" cy="0"/>
          <a:chOff x="0" y="0"/>
          <a:chExt cx="0" cy="0"/>
        </a:xfrm>
      </p:grpSpPr>
      <p:sp>
        <p:nvSpPr>
          <p:cNvPr id="185" name="Google Shape;185;p3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6" name="Google Shape;186;p36"/>
          <p:cNvSpPr txBox="1"/>
          <p:nvPr/>
        </p:nvSpPr>
        <p:spPr>
          <a:xfrm>
            <a:off x="507300" y="1220575"/>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An example would be that many programming languages consider "integer", "float" and "double" as polymorphic forms of each other.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They are different data types but one can add/subtract and perform many other arithmetic operations on them.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87" name="Google Shape;187;p3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8" name="Google Shape;188;p3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89" name="Google Shape;189;p3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90" name="Google Shape;190;p3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Polymorphism</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2"/>
        <p:cNvGrpSpPr/>
        <p:nvPr/>
      </p:nvGrpSpPr>
      <p:grpSpPr>
        <a:xfrm>
          <a:off x="0" y="0"/>
          <a:ext cx="0" cy="0"/>
          <a:chOff x="0" y="0"/>
          <a:chExt cx="0" cy="0"/>
        </a:xfrm>
      </p:grpSpPr>
      <p:sp>
        <p:nvSpPr>
          <p:cNvPr id="763" name="Google Shape;763;p90"/>
          <p:cNvSpPr txBox="1"/>
          <p:nvPr/>
        </p:nvSpPr>
        <p:spPr>
          <a:xfrm>
            <a:off x="583500" y="10681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Now, inside the printDetails() method, there is an issue in calling the getDetails() method. This is because although there is a getDetails() method inside the Student class but there is no getDetails() method in Person class. How can you solve this issue?</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One solution is to provide some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kind of a dummy getDetails()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method inside Person class. </a:t>
            </a:r>
            <a:endParaRPr sz="2400" b="0" i="0" u="none" strike="noStrike" cap="none">
              <a:solidFill>
                <a:srgbClr val="000000"/>
              </a:solidFill>
              <a:latin typeface="Calibri"/>
              <a:ea typeface="Calibri"/>
              <a:cs typeface="Calibri"/>
              <a:sym typeface="Calibri"/>
            </a:endParaRPr>
          </a:p>
        </p:txBody>
      </p:sp>
      <p:sp>
        <p:nvSpPr>
          <p:cNvPr id="764" name="Google Shape;764;p9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5" name="Google Shape;765;p9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6" name="Google Shape;766;p9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767" name="Google Shape;767;p9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768" name="Google Shape;768;p90"/>
          <p:cNvPicPr preferRelativeResize="0"/>
          <p:nvPr/>
        </p:nvPicPr>
        <p:blipFill rotWithShape="1">
          <a:blip r:embed="rId3">
            <a:alphaModFix/>
          </a:blip>
          <a:srcRect l="14638" t="34451" r="57711" b="55664"/>
          <a:stretch/>
        </p:blipFill>
        <p:spPr>
          <a:xfrm>
            <a:off x="4761125" y="3934425"/>
            <a:ext cx="3977546" cy="799400"/>
          </a:xfrm>
          <a:prstGeom prst="rect">
            <a:avLst/>
          </a:prstGeom>
          <a:noFill/>
          <a:ln w="38100" cap="flat" cmpd="sng">
            <a:solidFill>
              <a:srgbClr val="0000FF"/>
            </a:solidFill>
            <a:prstDash val="solid"/>
            <a:round/>
            <a:headEnd type="none" w="sm" len="sm"/>
            <a:tailEnd type="none" w="sm" len="sm"/>
          </a:ln>
        </p:spPr>
      </p:pic>
      <p:sp>
        <p:nvSpPr>
          <p:cNvPr id="769" name="Google Shape;769;p90"/>
          <p:cNvSpPr txBox="1"/>
          <p:nvPr/>
        </p:nvSpPr>
        <p:spPr>
          <a:xfrm>
            <a:off x="507300" y="14350"/>
            <a:ext cx="7610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Need for Abstract Classes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3"/>
        <p:cNvGrpSpPr/>
        <p:nvPr/>
      </p:nvGrpSpPr>
      <p:grpSpPr>
        <a:xfrm>
          <a:off x="0" y="0"/>
          <a:ext cx="0" cy="0"/>
          <a:chOff x="0" y="0"/>
          <a:chExt cx="0" cy="0"/>
        </a:xfrm>
      </p:grpSpPr>
      <p:sp>
        <p:nvSpPr>
          <p:cNvPr id="774" name="Google Shape;774;p9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5" name="Google Shape;775;p91"/>
          <p:cNvSpPr txBox="1"/>
          <p:nvPr/>
        </p:nvSpPr>
        <p:spPr>
          <a:xfrm>
            <a:off x="583500" y="9919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Now, after the passing the array to printDetails() function, when the code is run, you’ll observe that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 getdetails() method of Student,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ResearchStudent and Person gets called.</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Details are printed for the first two students but dummy method gets called for the Professor. This happened because there was no getDetails() method inside the Professor class and hence the dummy getDetails() method of the superclass Person accidentally got called instead.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776" name="Google Shape;776;p9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77" name="Google Shape;777;p9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778" name="Google Shape;778;p9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779" name="Google Shape;779;p91"/>
          <p:cNvPicPr preferRelativeResize="0"/>
          <p:nvPr/>
        </p:nvPicPr>
        <p:blipFill rotWithShape="1">
          <a:blip r:embed="rId3">
            <a:alphaModFix/>
          </a:blip>
          <a:srcRect l="14777" t="52049" r="64485" b="39994"/>
          <a:stretch/>
        </p:blipFill>
        <p:spPr>
          <a:xfrm>
            <a:off x="5959650" y="1845576"/>
            <a:ext cx="2952903" cy="636900"/>
          </a:xfrm>
          <a:prstGeom prst="rect">
            <a:avLst/>
          </a:prstGeom>
          <a:noFill/>
          <a:ln w="38100" cap="flat" cmpd="sng">
            <a:solidFill>
              <a:srgbClr val="0000FF"/>
            </a:solidFill>
            <a:prstDash val="solid"/>
            <a:round/>
            <a:headEnd type="none" w="sm" len="sm"/>
            <a:tailEnd type="none" w="sm" len="sm"/>
          </a:ln>
        </p:spPr>
      </p:pic>
      <p:sp>
        <p:nvSpPr>
          <p:cNvPr id="780" name="Google Shape;780;p91"/>
          <p:cNvSpPr txBox="1"/>
          <p:nvPr/>
        </p:nvSpPr>
        <p:spPr>
          <a:xfrm>
            <a:off x="507300" y="14350"/>
            <a:ext cx="7610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Need for Abstract Classes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4"/>
        <p:cNvGrpSpPr/>
        <p:nvPr/>
      </p:nvGrpSpPr>
      <p:grpSpPr>
        <a:xfrm>
          <a:off x="0" y="0"/>
          <a:ext cx="0" cy="0"/>
          <a:chOff x="0" y="0"/>
          <a:chExt cx="0" cy="0"/>
        </a:xfrm>
      </p:grpSpPr>
      <p:sp>
        <p:nvSpPr>
          <p:cNvPr id="785" name="Google Shape;785;p9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6" name="Google Shape;786;p92"/>
          <p:cNvSpPr txBox="1"/>
          <p:nvPr/>
        </p:nvSpPr>
        <p:spPr>
          <a:xfrm>
            <a:off x="583500" y="10681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So, implementing a dummy getDetails() method just because the Person class need to have a getDetails() function is not the correct solution. You actually needed a getDetails() method for the Professor class and instead the dummy one got called which was just created to satisfy the compiler.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So, what you actually need is a way to make the compiler accept the fact that there is no implementation of getDetails() method in the Person class but it still has to be there.</a:t>
            </a:r>
            <a:endParaRPr sz="2400" b="0" i="0" u="none" strike="noStrike" cap="none">
              <a:solidFill>
                <a:srgbClr val="000000"/>
              </a:solidFill>
              <a:latin typeface="Calibri"/>
              <a:ea typeface="Calibri"/>
              <a:cs typeface="Calibri"/>
              <a:sym typeface="Calibri"/>
            </a:endParaRPr>
          </a:p>
        </p:txBody>
      </p:sp>
      <p:sp>
        <p:nvSpPr>
          <p:cNvPr id="787" name="Google Shape;787;p9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88" name="Google Shape;788;p9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789" name="Google Shape;789;p9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790" name="Google Shape;790;p92"/>
          <p:cNvSpPr txBox="1"/>
          <p:nvPr/>
        </p:nvSpPr>
        <p:spPr>
          <a:xfrm>
            <a:off x="507300" y="14350"/>
            <a:ext cx="7610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Need for Abstract Classes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4"/>
        <p:cNvGrpSpPr/>
        <p:nvPr/>
      </p:nvGrpSpPr>
      <p:grpSpPr>
        <a:xfrm>
          <a:off x="0" y="0"/>
          <a:ext cx="0" cy="0"/>
          <a:chOff x="0" y="0"/>
          <a:chExt cx="0" cy="0"/>
        </a:xfrm>
      </p:grpSpPr>
      <p:sp>
        <p:nvSpPr>
          <p:cNvPr id="795" name="Google Shape;795;p93"/>
          <p:cNvSpPr txBox="1"/>
          <p:nvPr/>
        </p:nvSpPr>
        <p:spPr>
          <a:xfrm>
            <a:off x="583500" y="10681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Before this, you must first correct your mistake and create a getDetails() method inside the Professor class. You can have a call to computeSalary() method instead of computeFees() method inside this getDetails() method. </a:t>
            </a:r>
            <a:endParaRPr sz="2400" b="0" i="0" u="none" strike="noStrike" cap="none">
              <a:solidFill>
                <a:srgbClr val="000000"/>
              </a:solidFill>
              <a:latin typeface="Calibri"/>
              <a:ea typeface="Calibri"/>
              <a:cs typeface="Calibri"/>
              <a:sym typeface="Calibri"/>
            </a:endParaRPr>
          </a:p>
        </p:txBody>
      </p:sp>
      <p:sp>
        <p:nvSpPr>
          <p:cNvPr id="796" name="Google Shape;796;p9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97" name="Google Shape;797;p9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98" name="Google Shape;798;p9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799" name="Google Shape;799;p9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800" name="Google Shape;800;p93"/>
          <p:cNvPicPr preferRelativeResize="0"/>
          <p:nvPr/>
        </p:nvPicPr>
        <p:blipFill rotWithShape="1">
          <a:blip r:embed="rId3">
            <a:alphaModFix/>
          </a:blip>
          <a:srcRect l="14640" t="32280" r="42665" b="47950"/>
          <a:stretch/>
        </p:blipFill>
        <p:spPr>
          <a:xfrm>
            <a:off x="1402350" y="3135676"/>
            <a:ext cx="6189401" cy="1611201"/>
          </a:xfrm>
          <a:prstGeom prst="rect">
            <a:avLst/>
          </a:prstGeom>
          <a:noFill/>
          <a:ln w="38100" cap="flat" cmpd="sng">
            <a:solidFill>
              <a:srgbClr val="0000FF"/>
            </a:solidFill>
            <a:prstDash val="solid"/>
            <a:round/>
            <a:headEnd type="none" w="sm" len="sm"/>
            <a:tailEnd type="none" w="sm" len="sm"/>
          </a:ln>
        </p:spPr>
      </p:pic>
      <p:sp>
        <p:nvSpPr>
          <p:cNvPr id="801" name="Google Shape;801;p93"/>
          <p:cNvSpPr txBox="1"/>
          <p:nvPr/>
        </p:nvSpPr>
        <p:spPr>
          <a:xfrm>
            <a:off x="507300" y="14350"/>
            <a:ext cx="7610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Need for Abstract Classes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5"/>
        <p:cNvGrpSpPr/>
        <p:nvPr/>
      </p:nvGrpSpPr>
      <p:grpSpPr>
        <a:xfrm>
          <a:off x="0" y="0"/>
          <a:ext cx="0" cy="0"/>
          <a:chOff x="0" y="0"/>
          <a:chExt cx="0" cy="0"/>
        </a:xfrm>
      </p:grpSpPr>
      <p:sp>
        <p:nvSpPr>
          <p:cNvPr id="806" name="Google Shape;806;p9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7" name="Google Shape;807;p94"/>
          <p:cNvSpPr txBox="1"/>
          <p:nvPr/>
        </p:nvSpPr>
        <p:spPr>
          <a:xfrm>
            <a:off x="583500" y="12205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Now, after defining this getDetails() method in the Professor class, the details will be printed correctly. But, this is not completely right.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Suppose, you create another subclass of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Person and forget to define getDetails()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method in that class. Then, again dummy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method will be called which is not right. So,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you still need a solution.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08" name="Google Shape;808;p9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09" name="Google Shape;809;p9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810" name="Google Shape;810;p9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811" name="Google Shape;811;p94" descr="A scared businessman hides under large concrete letters making a word PROBLEM above him. Business and success. Weight of problems. Resolve all problems."/>
          <p:cNvPicPr preferRelativeResize="0"/>
          <p:nvPr/>
        </p:nvPicPr>
        <p:blipFill rotWithShape="1">
          <a:blip r:embed="rId3">
            <a:alphaModFix/>
          </a:blip>
          <a:srcRect/>
          <a:stretch/>
        </p:blipFill>
        <p:spPr>
          <a:xfrm>
            <a:off x="6308700" y="3043541"/>
            <a:ext cx="2519575" cy="1564259"/>
          </a:xfrm>
          <a:prstGeom prst="rect">
            <a:avLst/>
          </a:prstGeom>
          <a:noFill/>
          <a:ln>
            <a:noFill/>
          </a:ln>
        </p:spPr>
      </p:pic>
      <p:sp>
        <p:nvSpPr>
          <p:cNvPr id="812" name="Google Shape;812;p94"/>
          <p:cNvSpPr txBox="1"/>
          <p:nvPr/>
        </p:nvSpPr>
        <p:spPr>
          <a:xfrm>
            <a:off x="507300" y="14350"/>
            <a:ext cx="7610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Need for Abstract Classes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6"/>
        <p:cNvGrpSpPr/>
        <p:nvPr/>
      </p:nvGrpSpPr>
      <p:grpSpPr>
        <a:xfrm>
          <a:off x="0" y="0"/>
          <a:ext cx="0" cy="0"/>
          <a:chOff x="0" y="0"/>
          <a:chExt cx="0" cy="0"/>
        </a:xfrm>
      </p:grpSpPr>
      <p:sp>
        <p:nvSpPr>
          <p:cNvPr id="817" name="Google Shape;817;p9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8" name="Google Shape;818;p95"/>
          <p:cNvSpPr txBox="1"/>
          <p:nvPr/>
        </p:nvSpPr>
        <p:spPr>
          <a:xfrm>
            <a:off x="583500" y="10681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After studying the previous code example, you must realise that the real culprit of the problem is not really the non implementation of a particular method in subclass but rather the implementation of a dummy method in the superclass.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But can you remove the dummy getDetails()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method from the Person class? Well, in the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current scenario, it will result in an error.</a:t>
            </a:r>
            <a:endParaRPr sz="2400" b="0" i="0" u="none" strike="noStrike" cap="none">
              <a:solidFill>
                <a:srgbClr val="000000"/>
              </a:solidFill>
              <a:latin typeface="Calibri"/>
              <a:ea typeface="Calibri"/>
              <a:cs typeface="Calibri"/>
              <a:sym typeface="Calibri"/>
            </a:endParaRPr>
          </a:p>
        </p:txBody>
      </p:sp>
      <p:sp>
        <p:nvSpPr>
          <p:cNvPr id="819" name="Google Shape;819;p9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0" name="Google Shape;820;p9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821" name="Google Shape;821;p9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Abstract Classes</a:t>
            </a:r>
            <a:endParaRPr sz="3000" b="1" i="0" u="none" strike="noStrike" cap="none">
              <a:solidFill>
                <a:srgbClr val="FFFFFF"/>
              </a:solidFill>
              <a:latin typeface="Calibri"/>
              <a:ea typeface="Calibri"/>
              <a:cs typeface="Calibri"/>
              <a:sym typeface="Calibri"/>
            </a:endParaRPr>
          </a:p>
        </p:txBody>
      </p:sp>
      <p:pic>
        <p:nvPicPr>
          <p:cNvPr id="822" name="Google Shape;822;p95" descr="Concept operating system error warning for web page, banner, presentation, social media, documents, posters. 404 error web page Vector illustration, Error warning window operating system"/>
          <p:cNvPicPr preferRelativeResize="0"/>
          <p:nvPr/>
        </p:nvPicPr>
        <p:blipFill rotWithShape="1">
          <a:blip r:embed="rId3">
            <a:alphaModFix/>
          </a:blip>
          <a:srcRect/>
          <a:stretch/>
        </p:blipFill>
        <p:spPr>
          <a:xfrm>
            <a:off x="6492625" y="3094175"/>
            <a:ext cx="2438175" cy="17504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6"/>
        <p:cNvGrpSpPr/>
        <p:nvPr/>
      </p:nvGrpSpPr>
      <p:grpSpPr>
        <a:xfrm>
          <a:off x="0" y="0"/>
          <a:ext cx="0" cy="0"/>
          <a:chOff x="0" y="0"/>
          <a:chExt cx="0" cy="0"/>
        </a:xfrm>
      </p:grpSpPr>
      <p:sp>
        <p:nvSpPr>
          <p:cNvPr id="827" name="Google Shape;827;p9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28" name="Google Shape;828;p96"/>
          <p:cNvSpPr txBox="1"/>
          <p:nvPr/>
        </p:nvSpPr>
        <p:spPr>
          <a:xfrm>
            <a:off x="583500" y="12205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So what to do?</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Java provides a very nice and elegant solution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of this problem of providing a dummy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implementation in superclass and forgetting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 implementation in subclass.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 solution is </a:t>
            </a:r>
            <a:r>
              <a:rPr lang="en" sz="2400" b="0" i="0" u="none" strike="noStrike" cap="none">
                <a:solidFill>
                  <a:srgbClr val="000000"/>
                </a:solidFill>
                <a:highlight>
                  <a:srgbClr val="FFFF00"/>
                </a:highlight>
                <a:latin typeface="Calibri"/>
                <a:ea typeface="Calibri"/>
                <a:cs typeface="Calibri"/>
                <a:sym typeface="Calibri"/>
              </a:rPr>
              <a:t>abstract classes</a:t>
            </a:r>
            <a:r>
              <a:rPr lang="en" sz="2400" b="0" i="0" u="none" strike="noStrike" cap="none">
                <a:solidFill>
                  <a:srgbClr val="000000"/>
                </a:solidFill>
                <a:latin typeface="Calibri"/>
                <a:ea typeface="Calibri"/>
                <a:cs typeface="Calibri"/>
                <a:sym typeface="Calibri"/>
              </a:rPr>
              <a:t>.</a:t>
            </a:r>
            <a:endParaRPr sz="2400" b="0" i="0" u="none" strike="noStrike" cap="none">
              <a:solidFill>
                <a:srgbClr val="000000"/>
              </a:solidFill>
              <a:latin typeface="Calibri"/>
              <a:ea typeface="Calibri"/>
              <a:cs typeface="Calibri"/>
              <a:sym typeface="Calibri"/>
            </a:endParaRPr>
          </a:p>
        </p:txBody>
      </p:sp>
      <p:sp>
        <p:nvSpPr>
          <p:cNvPr id="829" name="Google Shape;829;p9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30" name="Google Shape;830;p9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831" name="Google Shape;831;p9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832" name="Google Shape;832;p96" descr="Man is thinking. Question mark. Vector illustration in cartoon style"/>
          <p:cNvPicPr preferRelativeResize="0"/>
          <p:nvPr/>
        </p:nvPicPr>
        <p:blipFill rotWithShape="1">
          <a:blip r:embed="rId3">
            <a:alphaModFix/>
          </a:blip>
          <a:srcRect/>
          <a:stretch/>
        </p:blipFill>
        <p:spPr>
          <a:xfrm>
            <a:off x="6556400" y="1220575"/>
            <a:ext cx="2208075" cy="2279850"/>
          </a:xfrm>
          <a:prstGeom prst="rect">
            <a:avLst/>
          </a:prstGeom>
          <a:noFill/>
          <a:ln>
            <a:noFill/>
          </a:ln>
        </p:spPr>
      </p:pic>
      <p:sp>
        <p:nvSpPr>
          <p:cNvPr id="833" name="Google Shape;833;p9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Abstract Classes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7"/>
        <p:cNvGrpSpPr/>
        <p:nvPr/>
      </p:nvGrpSpPr>
      <p:grpSpPr>
        <a:xfrm>
          <a:off x="0" y="0"/>
          <a:ext cx="0" cy="0"/>
          <a:chOff x="0" y="0"/>
          <a:chExt cx="0" cy="0"/>
        </a:xfrm>
      </p:grpSpPr>
      <p:sp>
        <p:nvSpPr>
          <p:cNvPr id="838" name="Google Shape;838;p97"/>
          <p:cNvSpPr txBox="1"/>
          <p:nvPr/>
        </p:nvSpPr>
        <p:spPr>
          <a:xfrm>
            <a:off x="583500" y="11443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Abstract Class</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Abstract Classes are partially implemented classes. It has some concrete methods and some abstract methods. Concrete methods are the methods that are completely defined whereas abstract methods are the methods that have a declaration but no definition. </a:t>
            </a:r>
            <a:endParaRPr sz="2400" b="0" i="0" u="none" strike="noStrike" cap="none">
              <a:solidFill>
                <a:srgbClr val="000000"/>
              </a:solidFill>
              <a:latin typeface="Calibri"/>
              <a:ea typeface="Calibri"/>
              <a:cs typeface="Calibri"/>
              <a:sym typeface="Calibri"/>
            </a:endParaRPr>
          </a:p>
        </p:txBody>
      </p:sp>
      <p:sp>
        <p:nvSpPr>
          <p:cNvPr id="839" name="Google Shape;839;p9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0" name="Google Shape;840;p9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41" name="Google Shape;841;p9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842" name="Google Shape;842;p9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843" name="Google Shape;843;p9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Abstract Classes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7"/>
        <p:cNvGrpSpPr/>
        <p:nvPr/>
      </p:nvGrpSpPr>
      <p:grpSpPr>
        <a:xfrm>
          <a:off x="0" y="0"/>
          <a:ext cx="0" cy="0"/>
          <a:chOff x="0" y="0"/>
          <a:chExt cx="0" cy="0"/>
        </a:xfrm>
      </p:grpSpPr>
      <p:sp>
        <p:nvSpPr>
          <p:cNvPr id="848" name="Google Shape;848;p98"/>
          <p:cNvSpPr txBox="1"/>
          <p:nvPr/>
        </p:nvSpPr>
        <p:spPr>
          <a:xfrm>
            <a:off x="583500" y="12205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Now, you can remove the dummy getDetails() method and solve your problem by having getDetails() method in the Person class as abstract part of the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Person class.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800"/>
              <a:buFont typeface="Arial"/>
              <a:buNone/>
            </a:pPr>
            <a:endParaRPr sz="28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Instead of providing a definition, you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can just declare the getDetails() method and end the declaration with a semicolon. </a:t>
            </a:r>
            <a:endParaRPr sz="2400" b="0" i="0" u="none" strike="noStrike" cap="none">
              <a:solidFill>
                <a:srgbClr val="000000"/>
              </a:solidFill>
              <a:latin typeface="Calibri"/>
              <a:ea typeface="Calibri"/>
              <a:cs typeface="Calibri"/>
              <a:sym typeface="Calibri"/>
            </a:endParaRPr>
          </a:p>
        </p:txBody>
      </p:sp>
      <p:sp>
        <p:nvSpPr>
          <p:cNvPr id="849" name="Google Shape;849;p9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50" name="Google Shape;850;p9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51" name="Google Shape;851;p9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852" name="Google Shape;852;p9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853" name="Google Shape;853;p98"/>
          <p:cNvPicPr preferRelativeResize="0"/>
          <p:nvPr/>
        </p:nvPicPr>
        <p:blipFill rotWithShape="1">
          <a:blip r:embed="rId3">
            <a:alphaModFix/>
          </a:blip>
          <a:srcRect l="14369" t="23717" r="57438" b="50000"/>
          <a:stretch/>
        </p:blipFill>
        <p:spPr>
          <a:xfrm>
            <a:off x="5393400" y="2182150"/>
            <a:ext cx="3204598" cy="1679626"/>
          </a:xfrm>
          <a:prstGeom prst="rect">
            <a:avLst/>
          </a:prstGeom>
          <a:noFill/>
          <a:ln w="38100" cap="flat" cmpd="sng">
            <a:solidFill>
              <a:srgbClr val="0000FF"/>
            </a:solidFill>
            <a:prstDash val="solid"/>
            <a:round/>
            <a:headEnd type="none" w="sm" len="sm"/>
            <a:tailEnd type="none" w="sm" len="sm"/>
          </a:ln>
        </p:spPr>
      </p:pic>
      <p:sp>
        <p:nvSpPr>
          <p:cNvPr id="854" name="Google Shape;854;p9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Abstract Classes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8"/>
        <p:cNvGrpSpPr/>
        <p:nvPr/>
      </p:nvGrpSpPr>
      <p:grpSpPr>
        <a:xfrm>
          <a:off x="0" y="0"/>
          <a:ext cx="0" cy="0"/>
          <a:chOff x="0" y="0"/>
          <a:chExt cx="0" cy="0"/>
        </a:xfrm>
      </p:grpSpPr>
      <p:sp>
        <p:nvSpPr>
          <p:cNvPr id="859" name="Google Shape;859;p99"/>
          <p:cNvSpPr txBox="1"/>
          <p:nvPr/>
        </p:nvSpPr>
        <p:spPr>
          <a:xfrm>
            <a:off x="583500" y="10681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So, when you declare this getDetails() method as abstract method, you can observe that you will encounter no error when you run this program.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Now, let us check what happens if you forget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to add the getDetails() method in the Professor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class. In this case, you will observe an error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stating “class Professor must either be declared as abstract or implement abstract method getDetails() in Person”.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60" name="Google Shape;860;p9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61" name="Google Shape;861;p9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62" name="Google Shape;862;p9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863" name="Google Shape;863;p9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864" name="Google Shape;864;p99" descr="Business people character vector design. Error and unavailable page concept."/>
          <p:cNvPicPr preferRelativeResize="0"/>
          <p:nvPr/>
        </p:nvPicPr>
        <p:blipFill rotWithShape="1">
          <a:blip r:embed="rId3">
            <a:alphaModFix/>
          </a:blip>
          <a:srcRect/>
          <a:stretch/>
        </p:blipFill>
        <p:spPr>
          <a:xfrm>
            <a:off x="6538450" y="2218525"/>
            <a:ext cx="2525550" cy="1772325"/>
          </a:xfrm>
          <a:prstGeom prst="rect">
            <a:avLst/>
          </a:prstGeom>
          <a:noFill/>
          <a:ln>
            <a:noFill/>
          </a:ln>
        </p:spPr>
      </p:pic>
      <p:sp>
        <p:nvSpPr>
          <p:cNvPr id="865" name="Google Shape;865;p9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Abstract Classes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4"/>
        <p:cNvGrpSpPr/>
        <p:nvPr/>
      </p:nvGrpSpPr>
      <p:grpSpPr>
        <a:xfrm>
          <a:off x="0" y="0"/>
          <a:ext cx="0" cy="0"/>
          <a:chOff x="0" y="0"/>
          <a:chExt cx="0" cy="0"/>
        </a:xfrm>
      </p:grpSpPr>
      <p:sp>
        <p:nvSpPr>
          <p:cNvPr id="195" name="Google Shape;195;p37"/>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The need for polymorphism</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 language that incorporates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polymorphism allows developers to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program in a universal manner which can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be transformed and used in many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paradigms, rather than write a very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specific program which can only run in one scenario.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96" name="Google Shape;196;p3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7" name="Google Shape;197;p3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8" name="Google Shape;198;p3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99" name="Google Shape;199;p3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200" name="Google Shape;200;p37" descr="Programming software interface on device by engineers. Application for company project. A space of professional solutions for systems and softwares. Conceptual illustration. Isometric people vector."/>
          <p:cNvPicPr preferRelativeResize="0"/>
          <p:nvPr/>
        </p:nvPicPr>
        <p:blipFill rotWithShape="1">
          <a:blip r:embed="rId3">
            <a:alphaModFix/>
          </a:blip>
          <a:srcRect/>
          <a:stretch/>
        </p:blipFill>
        <p:spPr>
          <a:xfrm>
            <a:off x="5889050" y="1820100"/>
            <a:ext cx="3021750" cy="2115225"/>
          </a:xfrm>
          <a:prstGeom prst="rect">
            <a:avLst/>
          </a:prstGeom>
          <a:noFill/>
          <a:ln>
            <a:noFill/>
          </a:ln>
        </p:spPr>
      </p:pic>
      <p:sp>
        <p:nvSpPr>
          <p:cNvPr id="201" name="Google Shape;201;p3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Polymorphism</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9"/>
        <p:cNvGrpSpPr/>
        <p:nvPr/>
      </p:nvGrpSpPr>
      <p:grpSpPr>
        <a:xfrm>
          <a:off x="0" y="0"/>
          <a:ext cx="0" cy="0"/>
          <a:chOff x="0" y="0"/>
          <a:chExt cx="0" cy="0"/>
        </a:xfrm>
      </p:grpSpPr>
      <p:sp>
        <p:nvSpPr>
          <p:cNvPr id="870" name="Google Shape;870;p10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71" name="Google Shape;871;p10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72" name="Google Shape;872;p10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873" name="Google Shape;873;p10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Characteristics of Abstract Classes</a:t>
            </a:r>
            <a:endParaRPr sz="3000" b="1" i="0" u="none" strike="noStrike" cap="none">
              <a:solidFill>
                <a:srgbClr val="FFFFFF"/>
              </a:solidFill>
              <a:latin typeface="Calibri"/>
              <a:ea typeface="Calibri"/>
              <a:cs typeface="Calibri"/>
              <a:sym typeface="Calibri"/>
            </a:endParaRPr>
          </a:p>
        </p:txBody>
      </p:sp>
      <p:sp>
        <p:nvSpPr>
          <p:cNvPr id="874" name="Google Shape;874;p100"/>
          <p:cNvSpPr txBox="1"/>
          <p:nvPr/>
        </p:nvSpPr>
        <p:spPr>
          <a:xfrm>
            <a:off x="5835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Let us see the </a:t>
            </a:r>
            <a:r>
              <a:rPr lang="en" sz="2400" b="1" i="0" u="none" strike="noStrike" cap="none">
                <a:solidFill>
                  <a:schemeClr val="dk1"/>
                </a:solidFill>
                <a:latin typeface="Calibri"/>
                <a:ea typeface="Calibri"/>
                <a:cs typeface="Calibri"/>
                <a:sym typeface="Calibri"/>
              </a:rPr>
              <a:t>characteristics of Abstract Classes </a:t>
            </a:r>
            <a:r>
              <a:rPr lang="en" sz="2400" b="0" i="0" u="none" strike="noStrike" cap="none">
                <a:solidFill>
                  <a:schemeClr val="dk1"/>
                </a:solidFill>
                <a:latin typeface="Calibri"/>
                <a:ea typeface="Calibri"/>
                <a:cs typeface="Calibri"/>
                <a:sym typeface="Calibri"/>
              </a:rPr>
              <a:t>to understand this error statement.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Abstract class can be implemented by both abstract as well as non abstract class.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Either the abstract method of an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abstract class has to be defined in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its subclass or the subclass also has to be declared as abstract. </a:t>
            </a:r>
            <a:endParaRPr sz="2400" b="0" i="0" u="none" strike="noStrike" cap="none">
              <a:solidFill>
                <a:srgbClr val="000000"/>
              </a:solidFill>
              <a:latin typeface="Calibri"/>
              <a:ea typeface="Calibri"/>
              <a:cs typeface="Calibri"/>
              <a:sym typeface="Calibri"/>
            </a:endParaRPr>
          </a:p>
        </p:txBody>
      </p:sp>
      <p:pic>
        <p:nvPicPr>
          <p:cNvPr id="875" name="Google Shape;875;p100" descr="characteristic speech word hanging with strings"/>
          <p:cNvPicPr preferRelativeResize="0"/>
          <p:nvPr/>
        </p:nvPicPr>
        <p:blipFill rotWithShape="1">
          <a:blip r:embed="rId3">
            <a:alphaModFix/>
          </a:blip>
          <a:srcRect/>
          <a:stretch/>
        </p:blipFill>
        <p:spPr>
          <a:xfrm>
            <a:off x="5525875" y="2822025"/>
            <a:ext cx="3480776" cy="14925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9"/>
        <p:cNvGrpSpPr/>
        <p:nvPr/>
      </p:nvGrpSpPr>
      <p:grpSpPr>
        <a:xfrm>
          <a:off x="0" y="0"/>
          <a:ext cx="0" cy="0"/>
          <a:chOff x="0" y="0"/>
          <a:chExt cx="0" cy="0"/>
        </a:xfrm>
      </p:grpSpPr>
      <p:sp>
        <p:nvSpPr>
          <p:cNvPr id="880" name="Google Shape;880;p10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81" name="Google Shape;881;p101"/>
          <p:cNvSpPr txBox="1"/>
          <p:nvPr/>
        </p:nvSpPr>
        <p:spPr>
          <a:xfrm>
            <a:off x="583500" y="991975"/>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Also, you cannot create an instance for a class which has been declared as abstract.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For eg: In the code, if you’ll declare Professor as</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an abstract class, you’ll observe an error in the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statement where you created the instance of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 Professor class.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000"/>
              <a:buFont typeface="Arial"/>
              <a:buNone/>
            </a:pPr>
            <a:endParaRPr sz="20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Abstract classes can be instantiated only by its non abstract subclasses.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2" name="Google Shape;882;p10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83" name="Google Shape;883;p10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884" name="Google Shape;884;p10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885" name="Google Shape;885;p101" descr="Vector cartoon danger icon in comic style. Attention caution sign illustration pictogram. Danger business splash effect concept."/>
          <p:cNvPicPr preferRelativeResize="0"/>
          <p:nvPr/>
        </p:nvPicPr>
        <p:blipFill rotWithShape="1">
          <a:blip r:embed="rId3">
            <a:alphaModFix/>
          </a:blip>
          <a:srcRect/>
          <a:stretch/>
        </p:blipFill>
        <p:spPr>
          <a:xfrm>
            <a:off x="7096376" y="2082200"/>
            <a:ext cx="1932600" cy="1995426"/>
          </a:xfrm>
          <a:prstGeom prst="rect">
            <a:avLst/>
          </a:prstGeom>
          <a:noFill/>
          <a:ln>
            <a:noFill/>
          </a:ln>
        </p:spPr>
      </p:pic>
      <p:sp>
        <p:nvSpPr>
          <p:cNvPr id="886" name="Google Shape;886;p10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Characteristics of Abstract Classes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0"/>
        <p:cNvGrpSpPr/>
        <p:nvPr/>
      </p:nvGrpSpPr>
      <p:grpSpPr>
        <a:xfrm>
          <a:off x="0" y="0"/>
          <a:ext cx="0" cy="0"/>
          <a:chOff x="0" y="0"/>
          <a:chExt cx="0" cy="0"/>
        </a:xfrm>
      </p:grpSpPr>
      <p:sp>
        <p:nvSpPr>
          <p:cNvPr id="891" name="Google Shape;891;p10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92" name="Google Shape;892;p102"/>
          <p:cNvSpPr txBox="1"/>
          <p:nvPr/>
        </p:nvSpPr>
        <p:spPr>
          <a:xfrm>
            <a:off x="583500" y="1220575"/>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The only way to declare a subclass as a non abstract class is by actually providing implementation of all the abstract methods of the superclass in the subclass.</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An abstract class may or may not have abstract methods. You do not need to have only abstract methods in an abstract class. You can have non-abstract methods in it as well.</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3" name="Google Shape;893;p10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94" name="Google Shape;894;p10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895" name="Google Shape;895;p10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896" name="Google Shape;896;p10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Characteristics of Abstract Classes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0"/>
        <p:cNvGrpSpPr/>
        <p:nvPr/>
      </p:nvGrpSpPr>
      <p:grpSpPr>
        <a:xfrm>
          <a:off x="0" y="0"/>
          <a:ext cx="0" cy="0"/>
          <a:chOff x="0" y="0"/>
          <a:chExt cx="0" cy="0"/>
        </a:xfrm>
      </p:grpSpPr>
      <p:sp>
        <p:nvSpPr>
          <p:cNvPr id="901" name="Google Shape;901;p103"/>
          <p:cNvSpPr txBox="1"/>
          <p:nvPr/>
        </p:nvSpPr>
        <p:spPr>
          <a:xfrm>
            <a:off x="583500" y="915775"/>
            <a:ext cx="80676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An abstract method should not be final.</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The whole purpose of declaring an abstract method is that the method can be used later in a subclass.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You know that a final method cannot be overridden. </a:t>
            </a:r>
            <a:r>
              <a:rPr lang="en" sz="2400" b="0" i="0" u="none" strike="noStrike" cap="none">
                <a:solidFill>
                  <a:schemeClr val="dk1"/>
                </a:solidFill>
                <a:latin typeface="Calibri"/>
                <a:ea typeface="Calibri"/>
                <a:cs typeface="Calibri"/>
                <a:sym typeface="Calibri"/>
              </a:rPr>
              <a:t>So, if you define an abstract method as final, you will not be able to override it in any subclass.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chemeClr val="dk1"/>
                </a:solidFill>
                <a:latin typeface="Calibri"/>
                <a:ea typeface="Calibri"/>
                <a:cs typeface="Calibri"/>
                <a:sym typeface="Calibri"/>
              </a:rPr>
              <a:t>This defeats the purpose of declaring a method an abstract one in the first place.</a:t>
            </a:r>
            <a:endParaRPr sz="2400" b="0" i="0" u="none" strike="noStrike" cap="none">
              <a:solidFill>
                <a:schemeClr val="dk1"/>
              </a:solidFill>
              <a:latin typeface="Calibri"/>
              <a:ea typeface="Calibri"/>
              <a:cs typeface="Calibri"/>
              <a:sym typeface="Calibri"/>
            </a:endParaRPr>
          </a:p>
          <a:p>
            <a:pPr marL="9144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p:txBody>
      </p:sp>
      <p:sp>
        <p:nvSpPr>
          <p:cNvPr id="902" name="Google Shape;902;p10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03" name="Google Shape;903;p10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04" name="Google Shape;904;p10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05" name="Google Shape;905;p10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06" name="Google Shape;906;p10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Characteristics of Abstract Classes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0"/>
        <p:cNvGrpSpPr/>
        <p:nvPr/>
      </p:nvGrpSpPr>
      <p:grpSpPr>
        <a:xfrm>
          <a:off x="0" y="0"/>
          <a:ext cx="0" cy="0"/>
          <a:chOff x="0" y="0"/>
          <a:chExt cx="0" cy="0"/>
        </a:xfrm>
      </p:grpSpPr>
      <p:sp>
        <p:nvSpPr>
          <p:cNvPr id="911" name="Google Shape;911;p104"/>
          <p:cNvSpPr txBox="1"/>
          <p:nvPr/>
        </p:nvSpPr>
        <p:spPr>
          <a:xfrm>
            <a:off x="507300" y="705075"/>
            <a:ext cx="80676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chemeClr val="dk1"/>
              </a:buClr>
              <a:buSzPts val="1100"/>
              <a:buFont typeface="Arial"/>
              <a:buNone/>
            </a:pPr>
            <a:r>
              <a:rPr lang="en" sz="2100" b="0" i="0" u="none" strike="noStrike" cap="none">
                <a:solidFill>
                  <a:srgbClr val="000000"/>
                </a:solidFill>
                <a:latin typeface="Calibri"/>
                <a:ea typeface="Calibri"/>
                <a:cs typeface="Calibri"/>
                <a:sym typeface="Calibri"/>
              </a:rPr>
              <a:t>It is important to note that you do not need to have only abstract methods in an abstract class. You can have non-abstract methods in it as well. So, in order to declare the Shape class as abstract, the syntax is as follows:</a:t>
            </a: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120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9144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p:txBody>
      </p:sp>
      <p:sp>
        <p:nvSpPr>
          <p:cNvPr id="912" name="Google Shape;912;p10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13" name="Google Shape;913;p10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14" name="Google Shape;914;p10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15" name="Google Shape;915;p10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16" name="Google Shape;916;p10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Abstract Classes: Example</a:t>
            </a:r>
            <a:endParaRPr sz="3000" b="1" i="0" u="none" strike="noStrike" cap="none">
              <a:solidFill>
                <a:srgbClr val="FFFFFF"/>
              </a:solidFill>
              <a:latin typeface="Calibri"/>
              <a:ea typeface="Calibri"/>
              <a:cs typeface="Calibri"/>
              <a:sym typeface="Calibri"/>
            </a:endParaRPr>
          </a:p>
        </p:txBody>
      </p:sp>
      <p:pic>
        <p:nvPicPr>
          <p:cNvPr id="917" name="Google Shape;917;p104"/>
          <p:cNvPicPr preferRelativeResize="0"/>
          <p:nvPr/>
        </p:nvPicPr>
        <p:blipFill rotWithShape="1">
          <a:blip r:embed="rId3">
            <a:alphaModFix/>
          </a:blip>
          <a:srcRect/>
          <a:stretch/>
        </p:blipFill>
        <p:spPr>
          <a:xfrm>
            <a:off x="1374050" y="2889525"/>
            <a:ext cx="6334125" cy="1820175"/>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1"/>
        <p:cNvGrpSpPr/>
        <p:nvPr/>
      </p:nvGrpSpPr>
      <p:grpSpPr>
        <a:xfrm>
          <a:off x="0" y="0"/>
          <a:ext cx="0" cy="0"/>
          <a:chOff x="0" y="0"/>
          <a:chExt cx="0" cy="0"/>
        </a:xfrm>
      </p:grpSpPr>
      <p:sp>
        <p:nvSpPr>
          <p:cNvPr id="922" name="Google Shape;922;p105"/>
          <p:cNvSpPr txBox="1"/>
          <p:nvPr/>
        </p:nvSpPr>
        <p:spPr>
          <a:xfrm>
            <a:off x="222250" y="754650"/>
            <a:ext cx="80676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It is important to note that you cannot create instances of an abstract class. You can only inherit from an abstract class. Therefore, in order to use the abstract class Shape, the Rectangle class can extend it as follows:</a:t>
            </a:r>
            <a:endParaRPr sz="2100" b="0" i="0" u="none" strike="noStrike" cap="none">
              <a:solidFill>
                <a:srgbClr val="000000"/>
              </a:solidFill>
              <a:latin typeface="Calibri"/>
              <a:ea typeface="Calibri"/>
              <a:cs typeface="Calibri"/>
              <a:sym typeface="Calibri"/>
            </a:endParaRPr>
          </a:p>
        </p:txBody>
      </p:sp>
      <p:sp>
        <p:nvSpPr>
          <p:cNvPr id="923" name="Google Shape;923;p10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24" name="Google Shape;924;p10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25" name="Google Shape;925;p10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26" name="Google Shape;926;p10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27" name="Google Shape;927;p10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Abstract Classes: Example</a:t>
            </a:r>
            <a:endParaRPr sz="3000" b="1" i="0" u="none" strike="noStrike" cap="none">
              <a:solidFill>
                <a:srgbClr val="FFFFFF"/>
              </a:solidFill>
              <a:latin typeface="Calibri"/>
              <a:ea typeface="Calibri"/>
              <a:cs typeface="Calibri"/>
              <a:sym typeface="Calibri"/>
            </a:endParaRPr>
          </a:p>
        </p:txBody>
      </p:sp>
      <p:pic>
        <p:nvPicPr>
          <p:cNvPr id="928" name="Google Shape;928;p105"/>
          <p:cNvPicPr preferRelativeResize="0"/>
          <p:nvPr/>
        </p:nvPicPr>
        <p:blipFill rotWithShape="1">
          <a:blip r:embed="rId3">
            <a:alphaModFix/>
          </a:blip>
          <a:srcRect/>
          <a:stretch/>
        </p:blipFill>
        <p:spPr>
          <a:xfrm>
            <a:off x="2416825" y="2091225"/>
            <a:ext cx="3719900" cy="2333425"/>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2"/>
        <p:cNvGrpSpPr/>
        <p:nvPr/>
      </p:nvGrpSpPr>
      <p:grpSpPr>
        <a:xfrm>
          <a:off x="0" y="0"/>
          <a:ext cx="0" cy="0"/>
          <a:chOff x="0" y="0"/>
          <a:chExt cx="0" cy="0"/>
        </a:xfrm>
      </p:grpSpPr>
      <p:sp>
        <p:nvSpPr>
          <p:cNvPr id="933" name="Google Shape;933;p106"/>
          <p:cNvSpPr txBox="1"/>
          <p:nvPr/>
        </p:nvSpPr>
        <p:spPr>
          <a:xfrm>
            <a:off x="564750" y="1004938"/>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Now, it’s time to get introduced to the last topic i.e </a:t>
            </a:r>
            <a:r>
              <a:rPr lang="en" sz="2400" b="0" i="0" u="none" strike="noStrike" cap="none">
                <a:solidFill>
                  <a:srgbClr val="000000"/>
                </a:solidFill>
                <a:highlight>
                  <a:srgbClr val="FFFF00"/>
                </a:highlight>
                <a:latin typeface="Calibri"/>
                <a:ea typeface="Calibri"/>
                <a:cs typeface="Calibri"/>
                <a:sym typeface="Calibri"/>
              </a:rPr>
              <a:t>interface</a:t>
            </a: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Let us try to understand the topic using the same code. Before starting, you must know certain changes that have been made to the code:</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name attribute has been removed from all the classes. Instead, Professor has an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attribute called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employeeNumber. </a:t>
            </a:r>
            <a:endParaRPr sz="2400" b="0" i="0" u="none" strike="noStrike" cap="none">
              <a:solidFill>
                <a:srgbClr val="000000"/>
              </a:solidFill>
              <a:latin typeface="Calibri"/>
              <a:ea typeface="Calibri"/>
              <a:cs typeface="Calibri"/>
              <a:sym typeface="Calibri"/>
            </a:endParaRPr>
          </a:p>
        </p:txBody>
      </p:sp>
      <p:sp>
        <p:nvSpPr>
          <p:cNvPr id="934" name="Google Shape;934;p10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35" name="Google Shape;935;p10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36" name="Google Shape;936;p10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37" name="Google Shape;937;p10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Interface</a:t>
            </a:r>
            <a:endParaRPr sz="3000" b="1" i="0" u="none" strike="noStrike" cap="none">
              <a:solidFill>
                <a:srgbClr val="FFFFFF"/>
              </a:solidFill>
              <a:latin typeface="Calibri"/>
              <a:ea typeface="Calibri"/>
              <a:cs typeface="Calibri"/>
              <a:sym typeface="Calibri"/>
            </a:endParaRPr>
          </a:p>
        </p:txBody>
      </p:sp>
      <p:pic>
        <p:nvPicPr>
          <p:cNvPr id="938" name="Google Shape;938;p106"/>
          <p:cNvPicPr preferRelativeResize="0"/>
          <p:nvPr/>
        </p:nvPicPr>
        <p:blipFill rotWithShape="1">
          <a:blip r:embed="rId3">
            <a:alphaModFix/>
          </a:blip>
          <a:srcRect l="12348" t="48946" r="51669" b="40391"/>
          <a:stretch/>
        </p:blipFill>
        <p:spPr>
          <a:xfrm>
            <a:off x="4361200" y="3937975"/>
            <a:ext cx="4471174" cy="821401"/>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2"/>
        <p:cNvGrpSpPr/>
        <p:nvPr/>
      </p:nvGrpSpPr>
      <p:grpSpPr>
        <a:xfrm>
          <a:off x="0" y="0"/>
          <a:ext cx="0" cy="0"/>
          <a:chOff x="0" y="0"/>
          <a:chExt cx="0" cy="0"/>
        </a:xfrm>
      </p:grpSpPr>
      <p:sp>
        <p:nvSpPr>
          <p:cNvPr id="943" name="Google Shape;943;p10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44" name="Google Shape;944;p107"/>
          <p:cNvSpPr txBox="1"/>
          <p:nvPr/>
        </p:nvSpPr>
        <p:spPr>
          <a:xfrm>
            <a:off x="583500" y="1220575"/>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Student has a new attribute called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rollNumber. Constructors of these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classes are also updated accordingly.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A new global attribute called annualSalary has been introduced for Students who earn scholarship.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945" name="Google Shape;945;p10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46" name="Google Shape;946;p10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47" name="Google Shape;947;p10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948" name="Google Shape;948;p107"/>
          <p:cNvPicPr preferRelativeResize="0"/>
          <p:nvPr/>
        </p:nvPicPr>
        <p:blipFill rotWithShape="1">
          <a:blip r:embed="rId3">
            <a:alphaModFix/>
          </a:blip>
          <a:srcRect l="12349" t="34417" r="64654" b="56014"/>
          <a:stretch/>
        </p:blipFill>
        <p:spPr>
          <a:xfrm>
            <a:off x="5551125" y="1342801"/>
            <a:ext cx="3511638" cy="821399"/>
          </a:xfrm>
          <a:prstGeom prst="rect">
            <a:avLst/>
          </a:prstGeom>
          <a:noFill/>
          <a:ln w="38100" cap="flat" cmpd="sng">
            <a:solidFill>
              <a:srgbClr val="0000FF"/>
            </a:solidFill>
            <a:prstDash val="solid"/>
            <a:round/>
            <a:headEnd type="none" w="sm" len="sm"/>
            <a:tailEnd type="none" w="sm" len="sm"/>
          </a:ln>
        </p:spPr>
      </p:pic>
      <p:pic>
        <p:nvPicPr>
          <p:cNvPr id="949" name="Google Shape;949;p107"/>
          <p:cNvPicPr preferRelativeResize="0"/>
          <p:nvPr/>
        </p:nvPicPr>
        <p:blipFill rotWithShape="1">
          <a:blip r:embed="rId4">
            <a:alphaModFix/>
          </a:blip>
          <a:srcRect l="13397" t="43754" r="53713" b="47770"/>
          <a:stretch/>
        </p:blipFill>
        <p:spPr>
          <a:xfrm>
            <a:off x="1897200" y="4019226"/>
            <a:ext cx="5083876" cy="736447"/>
          </a:xfrm>
          <a:prstGeom prst="rect">
            <a:avLst/>
          </a:prstGeom>
          <a:noFill/>
          <a:ln w="38100" cap="flat" cmpd="sng">
            <a:solidFill>
              <a:srgbClr val="0000FF"/>
            </a:solidFill>
            <a:prstDash val="solid"/>
            <a:round/>
            <a:headEnd type="none" w="sm" len="sm"/>
            <a:tailEnd type="none" w="sm" len="sm"/>
          </a:ln>
        </p:spPr>
      </p:pic>
      <p:sp>
        <p:nvSpPr>
          <p:cNvPr id="950" name="Google Shape;950;p10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Interface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4"/>
        <p:cNvGrpSpPr/>
        <p:nvPr/>
      </p:nvGrpSpPr>
      <p:grpSpPr>
        <a:xfrm>
          <a:off x="0" y="0"/>
          <a:ext cx="0" cy="0"/>
          <a:chOff x="0" y="0"/>
          <a:chExt cx="0" cy="0"/>
        </a:xfrm>
      </p:grpSpPr>
      <p:sp>
        <p:nvSpPr>
          <p:cNvPr id="955" name="Google Shape;955;p108"/>
          <p:cNvSpPr txBox="1"/>
          <p:nvPr/>
        </p:nvSpPr>
        <p:spPr>
          <a:xfrm>
            <a:off x="583500" y="1068175"/>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A computeSalary() method has been added in the Student class and it is computed by the multiplication of the annual fees and year of the student.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Also, note that there was a computeSalary() method already in the Professor class.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956" name="Google Shape;956;p10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57" name="Google Shape;957;p10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58" name="Google Shape;958;p10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59" name="Google Shape;959;p10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960" name="Google Shape;960;p108"/>
          <p:cNvPicPr preferRelativeResize="0"/>
          <p:nvPr/>
        </p:nvPicPr>
        <p:blipFill rotWithShape="1">
          <a:blip r:embed="rId3">
            <a:alphaModFix/>
          </a:blip>
          <a:srcRect l="13682" t="51914" r="57578" b="37971"/>
          <a:stretch/>
        </p:blipFill>
        <p:spPr>
          <a:xfrm>
            <a:off x="1878000" y="2765375"/>
            <a:ext cx="5184749" cy="1025875"/>
          </a:xfrm>
          <a:prstGeom prst="rect">
            <a:avLst/>
          </a:prstGeom>
          <a:noFill/>
          <a:ln w="38100" cap="flat" cmpd="sng">
            <a:solidFill>
              <a:srgbClr val="0000FF"/>
            </a:solidFill>
            <a:prstDash val="solid"/>
            <a:round/>
            <a:headEnd type="none" w="sm" len="sm"/>
            <a:tailEnd type="none" w="sm" len="sm"/>
          </a:ln>
        </p:spPr>
      </p:pic>
      <p:sp>
        <p:nvSpPr>
          <p:cNvPr id="961" name="Google Shape;961;p10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Interface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65"/>
        <p:cNvGrpSpPr/>
        <p:nvPr/>
      </p:nvGrpSpPr>
      <p:grpSpPr>
        <a:xfrm>
          <a:off x="0" y="0"/>
          <a:ext cx="0" cy="0"/>
          <a:chOff x="0" y="0"/>
          <a:chExt cx="0" cy="0"/>
        </a:xfrm>
      </p:grpSpPr>
      <p:sp>
        <p:nvSpPr>
          <p:cNvPr id="966" name="Google Shape;966;p10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67" name="Google Shape;967;p109"/>
          <p:cNvSpPr txBox="1"/>
          <p:nvPr/>
        </p:nvSpPr>
        <p:spPr>
          <a:xfrm>
            <a:off x="583500" y="1220575"/>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Apart from printing the details of the Person objects, the printDetails() method in the Main class is now printing salary of the objects also.</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968" name="Google Shape;968;p10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69" name="Google Shape;969;p10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70" name="Google Shape;970;p10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971" name="Google Shape;971;p109"/>
          <p:cNvPicPr preferRelativeResize="0"/>
          <p:nvPr/>
        </p:nvPicPr>
        <p:blipFill rotWithShape="1">
          <a:blip r:embed="rId3">
            <a:alphaModFix/>
          </a:blip>
          <a:srcRect l="14293" t="48906" r="45902" b="32778"/>
          <a:stretch/>
        </p:blipFill>
        <p:spPr>
          <a:xfrm>
            <a:off x="1459350" y="2896526"/>
            <a:ext cx="5953800" cy="1540180"/>
          </a:xfrm>
          <a:prstGeom prst="rect">
            <a:avLst/>
          </a:prstGeom>
          <a:noFill/>
          <a:ln w="38100" cap="flat" cmpd="sng">
            <a:solidFill>
              <a:srgbClr val="0000FF"/>
            </a:solidFill>
            <a:prstDash val="solid"/>
            <a:round/>
            <a:headEnd type="none" w="sm" len="sm"/>
            <a:tailEnd type="none" w="sm" len="sm"/>
          </a:ln>
        </p:spPr>
      </p:pic>
      <p:sp>
        <p:nvSpPr>
          <p:cNvPr id="972" name="Google Shape;972;p10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Interface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7" name="Google Shape;207;p3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8" name="Google Shape;208;p3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09" name="Google Shape;209;p38"/>
          <p:cNvSpPr txBox="1"/>
          <p:nvPr/>
        </p:nvSpPr>
        <p:spPr>
          <a:xfrm>
            <a:off x="507300" y="14350"/>
            <a:ext cx="71046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Method Overriding: Introduction Example</a:t>
            </a:r>
            <a:endParaRPr sz="3000" b="1" i="0" u="none" strike="noStrike" cap="none">
              <a:solidFill>
                <a:srgbClr val="FFFFFF"/>
              </a:solidFill>
              <a:latin typeface="Calibri"/>
              <a:ea typeface="Calibri"/>
              <a:cs typeface="Calibri"/>
              <a:sym typeface="Calibri"/>
            </a:endParaRPr>
          </a:p>
        </p:txBody>
      </p:sp>
      <p:sp>
        <p:nvSpPr>
          <p:cNvPr id="210" name="Google Shape;210;p38"/>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Now, you know that  inheritance allows you to inherit methods from a superclass to a subclass without you having to redefine the same method again.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But, what if you need to use the same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method with an additional or modified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functionality for your subclass?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highlight>
                  <a:srgbClr val="FFFF00"/>
                </a:highlight>
                <a:latin typeface="Calibri"/>
                <a:ea typeface="Calibri"/>
                <a:cs typeface="Calibri"/>
                <a:sym typeface="Calibri"/>
              </a:rPr>
              <a:t>Method Overriding</a:t>
            </a:r>
            <a:r>
              <a:rPr lang="en" sz="2400" b="0" i="0" u="none" strike="noStrike" cap="none">
                <a:solidFill>
                  <a:schemeClr val="dk1"/>
                </a:solidFill>
                <a:latin typeface="Calibri"/>
                <a:ea typeface="Calibri"/>
                <a:cs typeface="Calibri"/>
                <a:sym typeface="Calibri"/>
              </a:rPr>
              <a:t> is used for this.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211" name="Google Shape;211;p38" descr="white directional sign saying OVERRIDE on bumpy black background horizontal view"/>
          <p:cNvPicPr preferRelativeResize="0"/>
          <p:nvPr/>
        </p:nvPicPr>
        <p:blipFill rotWithShape="1">
          <a:blip r:embed="rId3">
            <a:alphaModFix/>
          </a:blip>
          <a:srcRect/>
          <a:stretch/>
        </p:blipFill>
        <p:spPr>
          <a:xfrm>
            <a:off x="6174850" y="2268075"/>
            <a:ext cx="2782550" cy="19977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76"/>
        <p:cNvGrpSpPr/>
        <p:nvPr/>
      </p:nvGrpSpPr>
      <p:grpSpPr>
        <a:xfrm>
          <a:off x="0" y="0"/>
          <a:ext cx="0" cy="0"/>
          <a:chOff x="0" y="0"/>
          <a:chExt cx="0" cy="0"/>
        </a:xfrm>
      </p:grpSpPr>
      <p:sp>
        <p:nvSpPr>
          <p:cNvPr id="977" name="Google Shape;977;p11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78" name="Google Shape;978;p110"/>
          <p:cNvSpPr txBox="1"/>
          <p:nvPr/>
        </p:nvSpPr>
        <p:spPr>
          <a:xfrm>
            <a:off x="583500" y="1220575"/>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Person class now have two abstract methods: getDetails() as well as computeSalary(). Person class does not have any more attributes in it. </a:t>
            </a:r>
            <a:endParaRPr sz="2400" b="0" i="0" u="none" strike="noStrike" cap="none">
              <a:solidFill>
                <a:srgbClr val="000000"/>
              </a:solidFill>
              <a:latin typeface="Calibri"/>
              <a:ea typeface="Calibri"/>
              <a:cs typeface="Calibri"/>
              <a:sym typeface="Calibri"/>
            </a:endParaRPr>
          </a:p>
        </p:txBody>
      </p:sp>
      <p:sp>
        <p:nvSpPr>
          <p:cNvPr id="979" name="Google Shape;979;p11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80" name="Google Shape;980;p11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81" name="Google Shape;981;p11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982" name="Google Shape;982;p110"/>
          <p:cNvPicPr preferRelativeResize="0"/>
          <p:nvPr/>
        </p:nvPicPr>
        <p:blipFill rotWithShape="1">
          <a:blip r:embed="rId3">
            <a:alphaModFix/>
          </a:blip>
          <a:srcRect l="14755" t="23715" r="56966" b="63895"/>
          <a:stretch/>
        </p:blipFill>
        <p:spPr>
          <a:xfrm>
            <a:off x="2035550" y="3041550"/>
            <a:ext cx="4752174" cy="1170499"/>
          </a:xfrm>
          <a:prstGeom prst="rect">
            <a:avLst/>
          </a:prstGeom>
          <a:noFill/>
          <a:ln w="38100" cap="flat" cmpd="sng">
            <a:solidFill>
              <a:srgbClr val="0000FF"/>
            </a:solidFill>
            <a:prstDash val="solid"/>
            <a:round/>
            <a:headEnd type="none" w="sm" len="sm"/>
            <a:tailEnd type="none" w="sm" len="sm"/>
          </a:ln>
        </p:spPr>
      </p:pic>
      <p:sp>
        <p:nvSpPr>
          <p:cNvPr id="983" name="Google Shape;983;p11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Interface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7"/>
        <p:cNvGrpSpPr/>
        <p:nvPr/>
      </p:nvGrpSpPr>
      <p:grpSpPr>
        <a:xfrm>
          <a:off x="0" y="0"/>
          <a:ext cx="0" cy="0"/>
          <a:chOff x="0" y="0"/>
          <a:chExt cx="0" cy="0"/>
        </a:xfrm>
      </p:grpSpPr>
      <p:sp>
        <p:nvSpPr>
          <p:cNvPr id="988" name="Google Shape;988;p11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89" name="Google Shape;989;p111"/>
          <p:cNvSpPr txBox="1"/>
          <p:nvPr/>
        </p:nvSpPr>
        <p:spPr>
          <a:xfrm>
            <a:off x="564750" y="8357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Now, the Person class has become a peculiar abstract class i.e a completely abstract class. This is because now it has no concrete parts as name has been removed.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There are only two abstract methods.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Java provides a separate name for these type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of completely abstract classes and that name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is </a:t>
            </a:r>
            <a:r>
              <a:rPr lang="en" sz="2400" b="1" i="0" u="none" strike="noStrike" cap="none">
                <a:solidFill>
                  <a:schemeClr val="dk1"/>
                </a:solidFill>
                <a:latin typeface="Calibri"/>
                <a:ea typeface="Calibri"/>
                <a:cs typeface="Calibri"/>
                <a:sym typeface="Calibri"/>
              </a:rPr>
              <a:t>interfaces</a:t>
            </a:r>
            <a:r>
              <a:rPr lang="en" sz="2400" b="0" i="0" u="none" strike="noStrike" cap="none">
                <a:solidFill>
                  <a:schemeClr val="dk1"/>
                </a:solidFill>
                <a:latin typeface="Calibri"/>
                <a:ea typeface="Calibri"/>
                <a:cs typeface="Calibri"/>
                <a:sym typeface="Calibri"/>
              </a:rPr>
              <a:t>.</a:t>
            </a: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An interface can thus be considered as a pure abstract class as it consists of only abstract methods.</a:t>
            </a:r>
            <a:endParaRPr sz="2400" b="0" i="0" u="none" strike="noStrike" cap="none">
              <a:solidFill>
                <a:srgbClr val="000000"/>
              </a:solidFill>
              <a:latin typeface="Calibri"/>
              <a:ea typeface="Calibri"/>
              <a:cs typeface="Calibri"/>
              <a:sym typeface="Calibri"/>
            </a:endParaRPr>
          </a:p>
        </p:txBody>
      </p:sp>
      <p:sp>
        <p:nvSpPr>
          <p:cNvPr id="990" name="Google Shape;990;p11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91" name="Google Shape;991;p11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992" name="Google Shape;992;p11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993" name="Google Shape;993;p111" descr="word interface spelled on dice"/>
          <p:cNvPicPr preferRelativeResize="0"/>
          <p:nvPr/>
        </p:nvPicPr>
        <p:blipFill rotWithShape="1">
          <a:blip r:embed="rId3">
            <a:alphaModFix/>
          </a:blip>
          <a:srcRect/>
          <a:stretch/>
        </p:blipFill>
        <p:spPr>
          <a:xfrm>
            <a:off x="6345725" y="2201250"/>
            <a:ext cx="2573925" cy="2076950"/>
          </a:xfrm>
          <a:prstGeom prst="rect">
            <a:avLst/>
          </a:prstGeom>
          <a:noFill/>
          <a:ln>
            <a:noFill/>
          </a:ln>
        </p:spPr>
      </p:pic>
      <p:sp>
        <p:nvSpPr>
          <p:cNvPr id="994" name="Google Shape;994;p11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Interface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8"/>
        <p:cNvGrpSpPr/>
        <p:nvPr/>
      </p:nvGrpSpPr>
      <p:grpSpPr>
        <a:xfrm>
          <a:off x="0" y="0"/>
          <a:ext cx="0" cy="0"/>
          <a:chOff x="0" y="0"/>
          <a:chExt cx="0" cy="0"/>
        </a:xfrm>
      </p:grpSpPr>
      <p:sp>
        <p:nvSpPr>
          <p:cNvPr id="999" name="Google Shape;999;p112"/>
          <p:cNvSpPr txBox="1"/>
          <p:nvPr/>
        </p:nvSpPr>
        <p:spPr>
          <a:xfrm>
            <a:off x="583500" y="10681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So, you can change the Person class from an abstract class to an interface. Parallely, you have to change the ‘extends’ keyword to ‘implements’ keyword in all the subclasses.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This is because interfaces are implemented and not extended. </a:t>
            </a:r>
            <a:endParaRPr sz="2400" b="0" i="0" u="none" strike="noStrike" cap="none">
              <a:solidFill>
                <a:srgbClr val="000000"/>
              </a:solidFill>
              <a:latin typeface="Calibri"/>
              <a:ea typeface="Calibri"/>
              <a:cs typeface="Calibri"/>
              <a:sym typeface="Calibri"/>
            </a:endParaRPr>
          </a:p>
        </p:txBody>
      </p:sp>
      <p:sp>
        <p:nvSpPr>
          <p:cNvPr id="1000" name="Google Shape;1000;p11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01" name="Google Shape;1001;p11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02" name="Google Shape;1002;p11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003" name="Google Shape;1003;p11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1004" name="Google Shape;1004;p112"/>
          <p:cNvPicPr preferRelativeResize="0"/>
          <p:nvPr/>
        </p:nvPicPr>
        <p:blipFill rotWithShape="1">
          <a:blip r:embed="rId3">
            <a:alphaModFix/>
          </a:blip>
          <a:srcRect l="14601" t="25121" r="56352" b="63942"/>
          <a:stretch/>
        </p:blipFill>
        <p:spPr>
          <a:xfrm>
            <a:off x="2412300" y="4094200"/>
            <a:ext cx="3881120" cy="821401"/>
          </a:xfrm>
          <a:prstGeom prst="rect">
            <a:avLst/>
          </a:prstGeom>
          <a:noFill/>
          <a:ln w="38100" cap="flat" cmpd="sng">
            <a:solidFill>
              <a:srgbClr val="0000FF"/>
            </a:solidFill>
            <a:prstDash val="solid"/>
            <a:round/>
            <a:headEnd type="none" w="sm" len="sm"/>
            <a:tailEnd type="none" w="sm" len="sm"/>
          </a:ln>
        </p:spPr>
      </p:pic>
      <p:pic>
        <p:nvPicPr>
          <p:cNvPr id="1005" name="Google Shape;1005;p112"/>
          <p:cNvPicPr preferRelativeResize="0"/>
          <p:nvPr/>
        </p:nvPicPr>
        <p:blipFill rotWithShape="1">
          <a:blip r:embed="rId4">
            <a:alphaModFix/>
          </a:blip>
          <a:srcRect l="12349" t="34417" r="64654" b="56014"/>
          <a:stretch/>
        </p:blipFill>
        <p:spPr>
          <a:xfrm>
            <a:off x="5125775" y="3040376"/>
            <a:ext cx="3511638" cy="821399"/>
          </a:xfrm>
          <a:prstGeom prst="rect">
            <a:avLst/>
          </a:prstGeom>
          <a:noFill/>
          <a:ln w="38100" cap="flat" cmpd="sng">
            <a:solidFill>
              <a:srgbClr val="0000FF"/>
            </a:solidFill>
            <a:prstDash val="solid"/>
            <a:round/>
            <a:headEnd type="none" w="sm" len="sm"/>
            <a:tailEnd type="none" w="sm" len="sm"/>
          </a:ln>
        </p:spPr>
      </p:pic>
      <p:pic>
        <p:nvPicPr>
          <p:cNvPr id="1006" name="Google Shape;1006;p112"/>
          <p:cNvPicPr preferRelativeResize="0"/>
          <p:nvPr/>
        </p:nvPicPr>
        <p:blipFill rotWithShape="1">
          <a:blip r:embed="rId5">
            <a:alphaModFix/>
          </a:blip>
          <a:srcRect l="12348" t="48946" r="51669" b="40391"/>
          <a:stretch/>
        </p:blipFill>
        <p:spPr>
          <a:xfrm>
            <a:off x="498750" y="3040375"/>
            <a:ext cx="4471174" cy="821401"/>
          </a:xfrm>
          <a:prstGeom prst="rect">
            <a:avLst/>
          </a:prstGeom>
          <a:noFill/>
          <a:ln w="38100" cap="flat" cmpd="sng">
            <a:solidFill>
              <a:srgbClr val="0000FF"/>
            </a:solidFill>
            <a:prstDash val="solid"/>
            <a:round/>
            <a:headEnd type="none" w="sm" len="sm"/>
            <a:tailEnd type="none" w="sm" len="sm"/>
          </a:ln>
        </p:spPr>
      </p:pic>
      <p:sp>
        <p:nvSpPr>
          <p:cNvPr id="1007" name="Google Shape;1007;p11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Interface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1"/>
        <p:cNvGrpSpPr/>
        <p:nvPr/>
      </p:nvGrpSpPr>
      <p:grpSpPr>
        <a:xfrm>
          <a:off x="0" y="0"/>
          <a:ext cx="0" cy="0"/>
          <a:chOff x="0" y="0"/>
          <a:chExt cx="0" cy="0"/>
        </a:xfrm>
      </p:grpSpPr>
      <p:sp>
        <p:nvSpPr>
          <p:cNvPr id="1012" name="Google Shape;1012;p11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13" name="Google Shape;1013;p113"/>
          <p:cNvSpPr txBox="1"/>
          <p:nvPr/>
        </p:nvSpPr>
        <p:spPr>
          <a:xfrm>
            <a:off x="583500" y="12205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Whenever, you observe that an abstract class has become totally abstract, then it is better to convert them to interfaces.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Let us see in detail the points that must be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kept in mind while choosing between an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interface or an abstract class.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014" name="Google Shape;1014;p11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15" name="Google Shape;1015;p11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016" name="Google Shape;1016;p11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Interfaces vs Abstract Classes</a:t>
            </a:r>
            <a:endParaRPr sz="3000" b="1" i="0" u="none" strike="noStrike" cap="none">
              <a:solidFill>
                <a:srgbClr val="FFFFFF"/>
              </a:solidFill>
              <a:latin typeface="Calibri"/>
              <a:ea typeface="Calibri"/>
              <a:cs typeface="Calibri"/>
              <a:sym typeface="Calibri"/>
            </a:endParaRPr>
          </a:p>
        </p:txBody>
      </p:sp>
      <p:pic>
        <p:nvPicPr>
          <p:cNvPr id="1017" name="Google Shape;1017;p113" descr="Rule icon line symbol. Isolated vector illustration of book sign concept for your web site mobile app logo UI design."/>
          <p:cNvPicPr preferRelativeResize="0"/>
          <p:nvPr/>
        </p:nvPicPr>
        <p:blipFill rotWithShape="1">
          <a:blip r:embed="rId3">
            <a:alphaModFix/>
          </a:blip>
          <a:srcRect/>
          <a:stretch/>
        </p:blipFill>
        <p:spPr>
          <a:xfrm>
            <a:off x="6412453" y="2188050"/>
            <a:ext cx="2484247" cy="25650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1"/>
        <p:cNvGrpSpPr/>
        <p:nvPr/>
      </p:nvGrpSpPr>
      <p:grpSpPr>
        <a:xfrm>
          <a:off x="0" y="0"/>
          <a:ext cx="0" cy="0"/>
          <a:chOff x="0" y="0"/>
          <a:chExt cx="0" cy="0"/>
        </a:xfrm>
      </p:grpSpPr>
      <p:sp>
        <p:nvSpPr>
          <p:cNvPr id="1022" name="Google Shape;1022;p11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23" name="Google Shape;1023;p11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24" name="Google Shape;1024;p11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025" name="Google Shape;1025;p11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026" name="Google Shape;1026;p114"/>
          <p:cNvSpPr txBox="1"/>
          <p:nvPr/>
        </p:nvSpPr>
        <p:spPr>
          <a:xfrm>
            <a:off x="507300" y="991975"/>
            <a:ext cx="83898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2400" b="1" i="0" u="sng" strike="noStrike" cap="none">
                <a:solidFill>
                  <a:srgbClr val="000000"/>
                </a:solidFill>
                <a:latin typeface="Calibri"/>
                <a:ea typeface="Calibri"/>
                <a:cs typeface="Calibri"/>
                <a:sym typeface="Calibri"/>
              </a:rPr>
              <a:t>Use abstract class:</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If we are sure of the class hierarchy.</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If we wish to share some common code amongst classes but also let them have their own implementations of common methods.</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When we wish to create multiple instances of a common class.</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027" name="Google Shape;1027;p11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Interfaces vs Abstract Classes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31"/>
        <p:cNvGrpSpPr/>
        <p:nvPr/>
      </p:nvGrpSpPr>
      <p:grpSpPr>
        <a:xfrm>
          <a:off x="0" y="0"/>
          <a:ext cx="0" cy="0"/>
          <a:chOff x="0" y="0"/>
          <a:chExt cx="0" cy="0"/>
        </a:xfrm>
      </p:grpSpPr>
      <p:sp>
        <p:nvSpPr>
          <p:cNvPr id="1032" name="Google Shape;1032;p11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33" name="Google Shape;1033;p11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34" name="Google Shape;1034;p11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035" name="Google Shape;1035;p11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036" name="Google Shape;1036;p115"/>
          <p:cNvSpPr txBox="1"/>
          <p:nvPr/>
        </p:nvSpPr>
        <p:spPr>
          <a:xfrm>
            <a:off x="5835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Use Interface:</a:t>
            </a: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When we want the subclasses to implement some mandatory behavior defined in a method.</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When we want to implement some characteristics and behavior from multiple sources. This is because it is allowed to implement more than one interfaces in Java.</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037" name="Google Shape;1037;p11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Interfaces vs Abstract Classes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122"/>
        <p:cNvGrpSpPr/>
        <p:nvPr/>
      </p:nvGrpSpPr>
      <p:grpSpPr>
        <a:xfrm>
          <a:off x="0" y="0"/>
          <a:ext cx="0" cy="0"/>
          <a:chOff x="0" y="0"/>
          <a:chExt cx="0" cy="0"/>
        </a:xfrm>
      </p:grpSpPr>
      <p:sp>
        <p:nvSpPr>
          <p:cNvPr id="1123" name="Google Shape;1123;p124"/>
          <p:cNvSpPr/>
          <p:nvPr/>
        </p:nvSpPr>
        <p:spPr>
          <a:xfrm>
            <a:off x="663921" y="571886"/>
            <a:ext cx="2057400" cy="549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24" name="Google Shape;1124;p124"/>
          <p:cNvSpPr txBox="1">
            <a:spLocks noGrp="1"/>
          </p:cNvSpPr>
          <p:nvPr>
            <p:ph type="title"/>
          </p:nvPr>
        </p:nvSpPr>
        <p:spPr>
          <a:xfrm>
            <a:off x="3032475" y="2379200"/>
            <a:ext cx="2743200" cy="78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a:t>Thank you!</a:t>
            </a:r>
            <a:endParaRPr/>
          </a:p>
        </p:txBody>
      </p:sp>
      <p:sp>
        <p:nvSpPr>
          <p:cNvPr id="1125" name="Google Shape;1125;p124"/>
          <p:cNvSpPr/>
          <p:nvPr/>
        </p:nvSpPr>
        <p:spPr>
          <a:xfrm>
            <a:off x="7582359" y="0"/>
            <a:ext cx="1356600" cy="1577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26" name="Google Shape;1126;p124"/>
          <p:cNvSpPr txBox="1"/>
          <p:nvPr/>
        </p:nvSpPr>
        <p:spPr>
          <a:xfrm>
            <a:off x="1413626" y="1034750"/>
            <a:ext cx="13566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Arial"/>
                <a:ea typeface="Arial"/>
                <a:cs typeface="Arial"/>
                <a:sym typeface="Arial"/>
              </a:rPr>
              <a:t>#LifeKoKaroLift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5"/>
        <p:cNvGrpSpPr/>
        <p:nvPr/>
      </p:nvGrpSpPr>
      <p:grpSpPr>
        <a:xfrm>
          <a:off x="0" y="0"/>
          <a:ext cx="0" cy="0"/>
          <a:chOff x="0" y="0"/>
          <a:chExt cx="0" cy="0"/>
        </a:xfrm>
      </p:grpSpPr>
      <p:sp>
        <p:nvSpPr>
          <p:cNvPr id="216" name="Google Shape;216;p3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7" name="Google Shape;217;p39"/>
          <p:cNvSpPr txBox="1"/>
          <p:nvPr/>
        </p:nvSpPr>
        <p:spPr>
          <a:xfrm>
            <a:off x="583500" y="11443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Let us start with an example. Suppose, you are not happy with the details that are printed for the Research Student when you implement ResearchStudent class as a subclass of the Student class.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In particular, Research Area is not getting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printed for a Research Student which is an</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important attribute.  </a:t>
            </a:r>
            <a:endParaRPr sz="2400" b="0" i="0" u="none" strike="noStrike" cap="none">
              <a:solidFill>
                <a:srgbClr val="000000"/>
              </a:solidFill>
              <a:latin typeface="Calibri"/>
              <a:ea typeface="Calibri"/>
              <a:cs typeface="Calibri"/>
              <a:sym typeface="Calibri"/>
            </a:endParaRPr>
          </a:p>
        </p:txBody>
      </p:sp>
      <p:sp>
        <p:nvSpPr>
          <p:cNvPr id="218" name="Google Shape;218;p3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9" name="Google Shape;219;p3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20" name="Google Shape;220;p3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221" name="Google Shape;221;p39" descr="Scientists in lab. Scientist people wearing lab coats, science researches and chemical laboratory experiments. Chemistry laboratories, microbiology research. illustration in flat style. raster version"/>
          <p:cNvPicPr preferRelativeResize="0"/>
          <p:nvPr/>
        </p:nvPicPr>
        <p:blipFill rotWithShape="1">
          <a:blip r:embed="rId3">
            <a:alphaModFix/>
          </a:blip>
          <a:srcRect/>
          <a:stretch/>
        </p:blipFill>
        <p:spPr>
          <a:xfrm>
            <a:off x="5936025" y="2634400"/>
            <a:ext cx="3042176" cy="1784750"/>
          </a:xfrm>
          <a:prstGeom prst="rect">
            <a:avLst/>
          </a:prstGeom>
          <a:noFill/>
          <a:ln>
            <a:noFill/>
          </a:ln>
        </p:spPr>
      </p:pic>
      <p:sp>
        <p:nvSpPr>
          <p:cNvPr id="222" name="Google Shape;222;p39"/>
          <p:cNvSpPr txBox="1"/>
          <p:nvPr/>
        </p:nvSpPr>
        <p:spPr>
          <a:xfrm>
            <a:off x="507300" y="14350"/>
            <a:ext cx="71046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Method Overriding: Introduction Example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86</Slides>
  <Notes>86</Notes>
  <HiddenSlides>0</HiddenSlides>
  <ScaleCrop>false</ScaleCrop>
  <HeadingPairs>
    <vt:vector size="4" baseType="variant">
      <vt:variant>
        <vt:lpstr>Theme</vt:lpstr>
      </vt:variant>
      <vt:variant>
        <vt:i4>2</vt:i4>
      </vt:variant>
      <vt:variant>
        <vt:lpstr>Slide Titles</vt:lpstr>
      </vt:variant>
      <vt:variant>
        <vt:i4>86</vt:i4>
      </vt:variant>
    </vt:vector>
  </HeadingPairs>
  <TitlesOfParts>
    <vt:vector size="88" baseType="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18</cp:revision>
  <dcterms:modified xsi:type="dcterms:W3CDTF">2021-01-07T06:12:19Z</dcterms:modified>
</cp:coreProperties>
</file>